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66" r:id="rId2"/>
    <p:sldId id="439" r:id="rId3"/>
    <p:sldId id="450" r:id="rId4"/>
    <p:sldId id="451" r:id="rId5"/>
    <p:sldId id="446" r:id="rId6"/>
    <p:sldId id="437" r:id="rId7"/>
    <p:sldId id="438" r:id="rId8"/>
    <p:sldId id="408" r:id="rId9"/>
    <p:sldId id="440" r:id="rId10"/>
    <p:sldId id="441" r:id="rId11"/>
    <p:sldId id="447" r:id="rId12"/>
    <p:sldId id="448" r:id="rId13"/>
    <p:sldId id="449" r:id="rId14"/>
    <p:sldId id="400" r:id="rId15"/>
    <p:sldId id="401" r:id="rId16"/>
    <p:sldId id="425" r:id="rId17"/>
    <p:sldId id="368" r:id="rId18"/>
    <p:sldId id="426" r:id="rId19"/>
    <p:sldId id="403" r:id="rId20"/>
    <p:sldId id="309" r:id="rId21"/>
    <p:sldId id="374" r:id="rId22"/>
    <p:sldId id="435" r:id="rId23"/>
    <p:sldId id="427" r:id="rId24"/>
    <p:sldId id="375" r:id="rId25"/>
    <p:sldId id="376" r:id="rId26"/>
    <p:sldId id="436" r:id="rId27"/>
    <p:sldId id="383" r:id="rId28"/>
    <p:sldId id="378" r:id="rId29"/>
    <p:sldId id="295" r:id="rId30"/>
    <p:sldId id="379" r:id="rId31"/>
    <p:sldId id="417" r:id="rId32"/>
    <p:sldId id="412" r:id="rId33"/>
    <p:sldId id="415" r:id="rId34"/>
    <p:sldId id="410" r:id="rId35"/>
    <p:sldId id="416" r:id="rId36"/>
    <p:sldId id="356" r:id="rId37"/>
    <p:sldId id="362" r:id="rId38"/>
    <p:sldId id="414" r:id="rId39"/>
    <p:sldId id="381"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78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83B16-1E25-4581-AE5F-B712DAB5E51A}" v="10" dt="2022-07-14T12:59:08.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1875"/>
  </p:normalViewPr>
  <p:slideViewPr>
    <p:cSldViewPr>
      <p:cViewPr varScale="1">
        <p:scale>
          <a:sx n="107" d="100"/>
          <a:sy n="107" d="100"/>
        </p:scale>
        <p:origin x="173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D60DCAE-E7DB-4672-95BD-1C191420B6D5}" type="datetimeFigureOut">
              <a:rPr lang="en-US" smtClean="0"/>
              <a:t>7/20/2022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514CBA1-A20E-49EE-95BA-1714FACFC261}" type="slidenum">
              <a:rPr lang="en-US" smtClean="0"/>
              <a:t>‹#›</a:t>
            </a:fld>
            <a:endParaRPr lang="en-US"/>
          </a:p>
        </p:txBody>
      </p:sp>
    </p:spTree>
    <p:extLst>
      <p:ext uri="{BB962C8B-B14F-4D97-AF65-F5344CB8AC3E}">
        <p14:creationId xmlns:p14="http://schemas.microsoft.com/office/powerpoint/2010/main" val="261649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4CBA1-A20E-49EE-95BA-1714FACFC261}" type="slidenum">
              <a:rPr lang="en-US" smtClean="0"/>
              <a:t>1</a:t>
            </a:fld>
            <a:endParaRPr lang="en-US"/>
          </a:p>
        </p:txBody>
      </p:sp>
    </p:spTree>
    <p:extLst>
      <p:ext uri="{BB962C8B-B14F-4D97-AF65-F5344CB8AC3E}">
        <p14:creationId xmlns:p14="http://schemas.microsoft.com/office/powerpoint/2010/main" val="115025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10</a:t>
            </a:fld>
            <a:endParaRPr lang="en-US"/>
          </a:p>
        </p:txBody>
      </p:sp>
    </p:spTree>
    <p:extLst>
      <p:ext uri="{BB962C8B-B14F-4D97-AF65-F5344CB8AC3E}">
        <p14:creationId xmlns:p14="http://schemas.microsoft.com/office/powerpoint/2010/main" val="2321177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11</a:t>
            </a:fld>
            <a:endParaRPr lang="en-US"/>
          </a:p>
        </p:txBody>
      </p:sp>
    </p:spTree>
    <p:extLst>
      <p:ext uri="{BB962C8B-B14F-4D97-AF65-F5344CB8AC3E}">
        <p14:creationId xmlns:p14="http://schemas.microsoft.com/office/powerpoint/2010/main" val="793292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12</a:t>
            </a:fld>
            <a:endParaRPr lang="en-US"/>
          </a:p>
        </p:txBody>
      </p:sp>
    </p:spTree>
    <p:extLst>
      <p:ext uri="{BB962C8B-B14F-4D97-AF65-F5344CB8AC3E}">
        <p14:creationId xmlns:p14="http://schemas.microsoft.com/office/powerpoint/2010/main" val="3074803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13</a:t>
            </a:fld>
            <a:endParaRPr lang="en-US"/>
          </a:p>
        </p:txBody>
      </p:sp>
    </p:spTree>
    <p:extLst>
      <p:ext uri="{BB962C8B-B14F-4D97-AF65-F5344CB8AC3E}">
        <p14:creationId xmlns:p14="http://schemas.microsoft.com/office/powerpoint/2010/main" val="91276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4CBA1-A20E-49EE-95BA-1714FACFC261}" type="slidenum">
              <a:rPr lang="en-US" smtClean="0"/>
              <a:t>15</a:t>
            </a:fld>
            <a:endParaRPr lang="en-US"/>
          </a:p>
        </p:txBody>
      </p:sp>
    </p:spTree>
    <p:extLst>
      <p:ext uri="{BB962C8B-B14F-4D97-AF65-F5344CB8AC3E}">
        <p14:creationId xmlns:p14="http://schemas.microsoft.com/office/powerpoint/2010/main" val="169688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4CBA1-A20E-49EE-95BA-1714FACFC261}" type="slidenum">
              <a:rPr lang="en-US" smtClean="0"/>
              <a:t>16</a:t>
            </a:fld>
            <a:endParaRPr lang="en-US"/>
          </a:p>
        </p:txBody>
      </p:sp>
    </p:spTree>
    <p:extLst>
      <p:ext uri="{BB962C8B-B14F-4D97-AF65-F5344CB8AC3E}">
        <p14:creationId xmlns:p14="http://schemas.microsoft.com/office/powerpoint/2010/main" val="1125017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4CBA1-A20E-49EE-95BA-1714FACFC261}" type="slidenum">
              <a:rPr lang="en-US" smtClean="0"/>
              <a:t>37</a:t>
            </a:fld>
            <a:endParaRPr lang="en-US"/>
          </a:p>
        </p:txBody>
      </p:sp>
    </p:spTree>
    <p:extLst>
      <p:ext uri="{BB962C8B-B14F-4D97-AF65-F5344CB8AC3E}">
        <p14:creationId xmlns:p14="http://schemas.microsoft.com/office/powerpoint/2010/main" val="86724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2</a:t>
            </a:fld>
            <a:endParaRPr lang="en-US"/>
          </a:p>
        </p:txBody>
      </p:sp>
    </p:spTree>
    <p:extLst>
      <p:ext uri="{BB962C8B-B14F-4D97-AF65-F5344CB8AC3E}">
        <p14:creationId xmlns:p14="http://schemas.microsoft.com/office/powerpoint/2010/main" val="88643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3</a:t>
            </a:fld>
            <a:endParaRPr lang="en-US"/>
          </a:p>
        </p:txBody>
      </p:sp>
    </p:spTree>
    <p:extLst>
      <p:ext uri="{BB962C8B-B14F-4D97-AF65-F5344CB8AC3E}">
        <p14:creationId xmlns:p14="http://schemas.microsoft.com/office/powerpoint/2010/main" val="6989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4</a:t>
            </a:fld>
            <a:endParaRPr lang="en-US"/>
          </a:p>
        </p:txBody>
      </p:sp>
    </p:spTree>
    <p:extLst>
      <p:ext uri="{BB962C8B-B14F-4D97-AF65-F5344CB8AC3E}">
        <p14:creationId xmlns:p14="http://schemas.microsoft.com/office/powerpoint/2010/main" val="47023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5</a:t>
            </a:fld>
            <a:endParaRPr lang="en-US"/>
          </a:p>
        </p:txBody>
      </p:sp>
    </p:spTree>
    <p:extLst>
      <p:ext uri="{BB962C8B-B14F-4D97-AF65-F5344CB8AC3E}">
        <p14:creationId xmlns:p14="http://schemas.microsoft.com/office/powerpoint/2010/main" val="331435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6</a:t>
            </a:fld>
            <a:endParaRPr lang="en-US"/>
          </a:p>
        </p:txBody>
      </p:sp>
    </p:spTree>
    <p:extLst>
      <p:ext uri="{BB962C8B-B14F-4D97-AF65-F5344CB8AC3E}">
        <p14:creationId xmlns:p14="http://schemas.microsoft.com/office/powerpoint/2010/main" val="165969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7</a:t>
            </a:fld>
            <a:endParaRPr lang="en-US"/>
          </a:p>
        </p:txBody>
      </p:sp>
    </p:spTree>
    <p:extLst>
      <p:ext uri="{BB962C8B-B14F-4D97-AF65-F5344CB8AC3E}">
        <p14:creationId xmlns:p14="http://schemas.microsoft.com/office/powerpoint/2010/main" val="166184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8</a:t>
            </a:fld>
            <a:endParaRPr lang="en-US"/>
          </a:p>
        </p:txBody>
      </p:sp>
    </p:spTree>
    <p:extLst>
      <p:ext uri="{BB962C8B-B14F-4D97-AF65-F5344CB8AC3E}">
        <p14:creationId xmlns:p14="http://schemas.microsoft.com/office/powerpoint/2010/main" val="194468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4CBA1-A20E-49EE-95BA-1714FACFC261}" type="slidenum">
              <a:rPr lang="en-US" smtClean="0"/>
              <a:t>9</a:t>
            </a:fld>
            <a:endParaRPr lang="en-US"/>
          </a:p>
        </p:txBody>
      </p:sp>
    </p:spTree>
    <p:extLst>
      <p:ext uri="{BB962C8B-B14F-4D97-AF65-F5344CB8AC3E}">
        <p14:creationId xmlns:p14="http://schemas.microsoft.com/office/powerpoint/2010/main" val="180315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418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41566A-DC3A-4428-AE9A-67817518A6B3}" type="datetime1">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58026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21F57-4773-4FA1-BAF0-0C9BE45D2BE1}" type="datetime1">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42962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5165C-A763-4E34-B4ED-A11974B07EFD}" type="datetime1">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16920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525DEF-DC19-4A4B-B288-F176D3DE2CA9}" type="datetime1">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86911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216BEA-CB28-4EB3-AC6D-F93D9F34D8C1}" type="datetime1">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351305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CA6A1-5876-473D-A683-FC33A25F3FDA}" type="datetime1">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324329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34A29D-E1FA-4B2B-A096-DB595F6EA0F8}" type="datetime1">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9781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BDB6E-335F-491C-A00B-119B715943D4}" type="datetime1">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7706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65364F-AF17-4AFD-92B0-DBAC478E474F}" type="datetime1">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122356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855CF0-2D83-411D-B3AC-D10F34250A6F}" type="datetime1">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6C445-BE9E-4D8C-8629-E4531DACDD91}" type="slidenum">
              <a:rPr lang="en-US" smtClean="0"/>
              <a:t>‹#›</a:t>
            </a:fld>
            <a:endParaRPr lang="en-US"/>
          </a:p>
        </p:txBody>
      </p:sp>
    </p:spTree>
    <p:extLst>
      <p:ext uri="{BB962C8B-B14F-4D97-AF65-F5344CB8AC3E}">
        <p14:creationId xmlns:p14="http://schemas.microsoft.com/office/powerpoint/2010/main" val="370734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296E2-6D69-4AF8-AD43-1B927106FFBD}" type="datetime1">
              <a:rPr lang="en-US" smtClean="0"/>
              <a:t>7/20/2022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6C445-BE9E-4D8C-8629-E4531DACDD91}" type="slidenum">
              <a:rPr lang="en-US" smtClean="0"/>
              <a:t>‹#›</a:t>
            </a:fld>
            <a:endParaRPr lang="en-US"/>
          </a:p>
        </p:txBody>
      </p:sp>
    </p:spTree>
    <p:extLst>
      <p:ext uri="{BB962C8B-B14F-4D97-AF65-F5344CB8AC3E}">
        <p14:creationId xmlns:p14="http://schemas.microsoft.com/office/powerpoint/2010/main" val="507085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1">
            <a:extLst>
              <a:ext uri="{FF2B5EF4-FFF2-40B4-BE49-F238E27FC236}">
                <a16:creationId xmlns="" xmlns:a16="http://schemas.microsoft.com/office/drawing/2014/main" id="{E9B91145-7802-4BAC-9EDF-9364A2B2E5FE}"/>
              </a:ext>
            </a:extLst>
          </p:cNvPr>
          <p:cNvGrpSpPr>
            <a:grpSpLocks noChangeAspect="1"/>
          </p:cNvGrpSpPr>
          <p:nvPr/>
        </p:nvGrpSpPr>
        <p:grpSpPr>
          <a:xfrm>
            <a:off x="3429000" y="0"/>
            <a:ext cx="4196937" cy="4196937"/>
            <a:chOff x="0" y="0"/>
            <a:chExt cx="2787650" cy="2787650"/>
          </a:xfrm>
          <a:solidFill>
            <a:schemeClr val="accent1">
              <a:lumMod val="20000"/>
              <a:lumOff val="80000"/>
            </a:schemeClr>
          </a:solidFill>
        </p:grpSpPr>
        <p:sp>
          <p:nvSpPr>
            <p:cNvPr id="18" name="Freeform 12">
              <a:extLst>
                <a:ext uri="{FF2B5EF4-FFF2-40B4-BE49-F238E27FC236}">
                  <a16:creationId xmlns="" xmlns:a16="http://schemas.microsoft.com/office/drawing/2014/main" id="{A28A1CD3-9BBA-47DC-9011-8A1C3B4B51BB}"/>
                </a:ext>
              </a:extLst>
            </p:cNvPr>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grpFill/>
          </p:spPr>
        </p:sp>
      </p:grpSp>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Legislative / Regulatory / Political </a:t>
            </a:r>
          </a:p>
          <a:p>
            <a:r>
              <a:rPr lang="en-US" sz="3600" b="1" dirty="0">
                <a:solidFill>
                  <a:srgbClr val="1C478A"/>
                </a:solidFill>
              </a:rPr>
              <a:t>Update </a:t>
            </a: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7200" y="383079"/>
            <a:ext cx="2406396" cy="1672241"/>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a:p>
            <a:pPr marL="0" indent="0" algn="ctr">
              <a:buNone/>
            </a:pPr>
            <a:r>
              <a:rPr lang="en-US" sz="2000" b="1" dirty="0">
                <a:solidFill>
                  <a:schemeClr val="bg1">
                    <a:lumMod val="50000"/>
                  </a:schemeClr>
                </a:solidFill>
              </a:rPr>
              <a:t>By Michael T. Oscar</a:t>
            </a:r>
          </a:p>
          <a:p>
            <a:pPr marL="0" indent="0" algn="ctr">
              <a:buNone/>
            </a:pPr>
            <a:r>
              <a:rPr lang="en-US" sz="2000" b="1" dirty="0">
                <a:solidFill>
                  <a:schemeClr val="bg1">
                    <a:lumMod val="50000"/>
                  </a:schemeClr>
                </a:solidFill>
              </a:rPr>
              <a:t>Director of Government Relations</a:t>
            </a:r>
          </a:p>
          <a:p>
            <a:pPr marL="0" indent="0" algn="ctr">
              <a:buNone/>
            </a:pPr>
            <a:r>
              <a:rPr lang="en-US" sz="2000" b="1" dirty="0">
                <a:solidFill>
                  <a:schemeClr val="bg1">
                    <a:lumMod val="50000"/>
                  </a:schemeClr>
                </a:solidFill>
              </a:rPr>
              <a:t>American Subcontractors Association</a:t>
            </a:r>
          </a:p>
        </p:txBody>
      </p:sp>
    </p:spTree>
    <p:extLst>
      <p:ext uri="{BB962C8B-B14F-4D97-AF65-F5344CB8AC3E}">
        <p14:creationId xmlns:p14="http://schemas.microsoft.com/office/powerpoint/2010/main" val="3003130265"/>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76714"/>
            <a:ext cx="6553200" cy="562167"/>
          </a:xfrm>
        </p:spPr>
        <p:txBody>
          <a:bodyPr>
            <a:noAutofit/>
          </a:bodyPr>
          <a:lstStyle/>
          <a:p>
            <a:r>
              <a:rPr lang="en-US" sz="2400" b="1" dirty="0"/>
              <a:t>ASA Sponsored Legislation Introduced 7/1/22</a:t>
            </a:r>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18" name="Content Placeholder 3"/>
          <p:cNvPicPr>
            <a:picLocks noChangeAspect="1"/>
          </p:cNvPicPr>
          <p:nvPr/>
        </p:nvPicPr>
        <p:blipFill>
          <a:blip r:embed="rId3"/>
          <a:stretch>
            <a:fillRect/>
          </a:stretch>
        </p:blipFill>
        <p:spPr>
          <a:xfrm>
            <a:off x="2966670" y="880181"/>
            <a:ext cx="5268060" cy="4876800"/>
          </a:xfrm>
          <a:prstGeom prst="rect">
            <a:avLst/>
          </a:prstGeom>
        </p:spPr>
      </p:pic>
      <p:sp>
        <p:nvSpPr>
          <p:cNvPr id="3" name="Slide Number Placeholder 2"/>
          <p:cNvSpPr>
            <a:spLocks noGrp="1"/>
          </p:cNvSpPr>
          <p:nvPr>
            <p:ph type="sldNum" sz="quarter" idx="12"/>
          </p:nvPr>
        </p:nvSpPr>
        <p:spPr/>
        <p:txBody>
          <a:bodyPr/>
          <a:lstStyle/>
          <a:p>
            <a:fld id="{A016C445-BE9E-4D8C-8629-E4531DACDD91}" type="slidenum">
              <a:rPr lang="en-US" smtClean="0"/>
              <a:t>10</a:t>
            </a:fld>
            <a:endParaRPr lang="en-US"/>
          </a:p>
        </p:txBody>
      </p:sp>
    </p:spTree>
    <p:extLst>
      <p:ext uri="{BB962C8B-B14F-4D97-AF65-F5344CB8AC3E}">
        <p14:creationId xmlns:p14="http://schemas.microsoft.com/office/powerpoint/2010/main" val="930616367"/>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3581400" y="263333"/>
            <a:ext cx="3505200" cy="390788"/>
          </a:xfrm>
        </p:spPr>
        <p:txBody>
          <a:bodyPr>
            <a:noAutofit/>
          </a:bodyPr>
          <a:lstStyle/>
          <a:p>
            <a:endParaRPr lang="en-US" sz="2400" b="1" dirty="0"/>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17" name="Picture 16"/>
          <p:cNvPicPr>
            <a:picLocks noChangeAspect="1"/>
          </p:cNvPicPr>
          <p:nvPr/>
        </p:nvPicPr>
        <p:blipFill>
          <a:blip r:embed="rId3"/>
          <a:stretch>
            <a:fillRect/>
          </a:stretch>
        </p:blipFill>
        <p:spPr>
          <a:xfrm>
            <a:off x="2868593" y="78754"/>
            <a:ext cx="5220429" cy="5899681"/>
          </a:xfrm>
          <a:prstGeom prst="rect">
            <a:avLst/>
          </a:prstGeom>
        </p:spPr>
      </p:pic>
      <p:sp>
        <p:nvSpPr>
          <p:cNvPr id="3" name="Slide Number Placeholder 2"/>
          <p:cNvSpPr>
            <a:spLocks noGrp="1"/>
          </p:cNvSpPr>
          <p:nvPr>
            <p:ph type="sldNum" sz="quarter" idx="12"/>
          </p:nvPr>
        </p:nvSpPr>
        <p:spPr/>
        <p:txBody>
          <a:bodyPr/>
          <a:lstStyle/>
          <a:p>
            <a:fld id="{A016C445-BE9E-4D8C-8629-E4531DACDD91}" type="slidenum">
              <a:rPr lang="en-US" smtClean="0"/>
              <a:t>11</a:t>
            </a:fld>
            <a:endParaRPr lang="en-US"/>
          </a:p>
        </p:txBody>
      </p:sp>
    </p:spTree>
    <p:extLst>
      <p:ext uri="{BB962C8B-B14F-4D97-AF65-F5344CB8AC3E}">
        <p14:creationId xmlns:p14="http://schemas.microsoft.com/office/powerpoint/2010/main" val="518492760"/>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3581400" y="263333"/>
            <a:ext cx="3505200" cy="390788"/>
          </a:xfrm>
        </p:spPr>
        <p:txBody>
          <a:bodyPr>
            <a:noAutofit/>
          </a:bodyPr>
          <a:lstStyle/>
          <a:p>
            <a:endParaRPr lang="en-US" sz="2400" b="1" dirty="0"/>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18" name="Picture 17"/>
          <p:cNvPicPr>
            <a:picLocks noChangeAspect="1"/>
          </p:cNvPicPr>
          <p:nvPr/>
        </p:nvPicPr>
        <p:blipFill>
          <a:blip r:embed="rId3"/>
          <a:stretch>
            <a:fillRect/>
          </a:stretch>
        </p:blipFill>
        <p:spPr>
          <a:xfrm>
            <a:off x="2946194" y="114300"/>
            <a:ext cx="5422392" cy="5715000"/>
          </a:xfrm>
          <a:prstGeom prst="rect">
            <a:avLst/>
          </a:prstGeom>
        </p:spPr>
      </p:pic>
      <p:sp>
        <p:nvSpPr>
          <p:cNvPr id="3" name="Slide Number Placeholder 2"/>
          <p:cNvSpPr>
            <a:spLocks noGrp="1"/>
          </p:cNvSpPr>
          <p:nvPr>
            <p:ph type="sldNum" sz="quarter" idx="12"/>
          </p:nvPr>
        </p:nvSpPr>
        <p:spPr/>
        <p:txBody>
          <a:bodyPr/>
          <a:lstStyle/>
          <a:p>
            <a:fld id="{A016C445-BE9E-4D8C-8629-E4531DACDD91}" type="slidenum">
              <a:rPr lang="en-US" smtClean="0"/>
              <a:t>12</a:t>
            </a:fld>
            <a:endParaRPr lang="en-US"/>
          </a:p>
        </p:txBody>
      </p:sp>
    </p:spTree>
    <p:extLst>
      <p:ext uri="{BB962C8B-B14F-4D97-AF65-F5344CB8AC3E}">
        <p14:creationId xmlns:p14="http://schemas.microsoft.com/office/powerpoint/2010/main" val="3219408983"/>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3581400" y="263333"/>
            <a:ext cx="3505200" cy="390788"/>
          </a:xfrm>
        </p:spPr>
        <p:txBody>
          <a:bodyPr>
            <a:noAutofit/>
          </a:bodyPr>
          <a:lstStyle/>
          <a:p>
            <a:endParaRPr lang="en-US" sz="2400" b="1" dirty="0"/>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19" name="Picture 18"/>
          <p:cNvPicPr>
            <a:picLocks noChangeAspect="1"/>
          </p:cNvPicPr>
          <p:nvPr/>
        </p:nvPicPr>
        <p:blipFill>
          <a:blip r:embed="rId3"/>
          <a:stretch>
            <a:fillRect/>
          </a:stretch>
        </p:blipFill>
        <p:spPr>
          <a:xfrm>
            <a:off x="3000012" y="165463"/>
            <a:ext cx="5201376" cy="5714637"/>
          </a:xfrm>
          <a:prstGeom prst="rect">
            <a:avLst/>
          </a:prstGeom>
        </p:spPr>
      </p:pic>
      <p:sp>
        <p:nvSpPr>
          <p:cNvPr id="3" name="Slide Number Placeholder 2"/>
          <p:cNvSpPr>
            <a:spLocks noGrp="1"/>
          </p:cNvSpPr>
          <p:nvPr>
            <p:ph type="sldNum" sz="quarter" idx="12"/>
          </p:nvPr>
        </p:nvSpPr>
        <p:spPr/>
        <p:txBody>
          <a:bodyPr/>
          <a:lstStyle/>
          <a:p>
            <a:fld id="{A016C445-BE9E-4D8C-8629-E4531DACDD91}" type="slidenum">
              <a:rPr lang="en-US" smtClean="0"/>
              <a:t>13</a:t>
            </a:fld>
            <a:endParaRPr lang="en-US"/>
          </a:p>
        </p:txBody>
      </p:sp>
    </p:spTree>
    <p:extLst>
      <p:ext uri="{BB962C8B-B14F-4D97-AF65-F5344CB8AC3E}">
        <p14:creationId xmlns:p14="http://schemas.microsoft.com/office/powerpoint/2010/main" val="2919404828"/>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6385" y="1621375"/>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2022 Election </a:t>
            </a: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1773" y="109092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grpSp>
        <p:nvGrpSpPr>
          <p:cNvPr id="8" name="Group 14">
            <a:extLst>
              <a:ext uri="{FF2B5EF4-FFF2-40B4-BE49-F238E27FC236}">
                <a16:creationId xmlns="" xmlns:a16="http://schemas.microsoft.com/office/drawing/2014/main" id="{EF02D5B2-9711-46C4-9650-E1859E72226B}"/>
              </a:ext>
            </a:extLst>
          </p:cNvPr>
          <p:cNvGrpSpPr/>
          <p:nvPr/>
        </p:nvGrpSpPr>
        <p:grpSpPr>
          <a:xfrm>
            <a:off x="-838200" y="3242751"/>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BAB5A599-96DE-4EF1-AFC1-A415CE2B5CB6}"/>
                </a:ext>
              </a:extLst>
            </p:cNvPr>
            <p:cNvGrpSpPr/>
            <p:nvPr/>
          </p:nvGrpSpPr>
          <p:grpSpPr>
            <a:xfrm rot="-2700000">
              <a:off x="2695062" y="1425062"/>
              <a:ext cx="6880806" cy="6880806"/>
              <a:chOff x="0" y="0"/>
              <a:chExt cx="1913890" cy="1913890"/>
            </a:xfrm>
            <a:grpFill/>
          </p:grpSpPr>
          <p:sp>
            <p:nvSpPr>
              <p:cNvPr id="14" name="Freeform 16">
                <a:extLst>
                  <a:ext uri="{FF2B5EF4-FFF2-40B4-BE49-F238E27FC236}">
                    <a16:creationId xmlns="" xmlns:a16="http://schemas.microsoft.com/office/drawing/2014/main" id="{85C8BC5D-1750-4602-B67A-F793DF7CFEFC}"/>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2" name="Group 17">
              <a:extLst>
                <a:ext uri="{FF2B5EF4-FFF2-40B4-BE49-F238E27FC236}">
                  <a16:creationId xmlns="" xmlns:a16="http://schemas.microsoft.com/office/drawing/2014/main" id="{D16118BE-69AD-4EAD-A870-F1554050E3E4}"/>
                </a:ext>
              </a:extLst>
            </p:cNvPr>
            <p:cNvGrpSpPr>
              <a:grpSpLocks noChangeAspect="1"/>
            </p:cNvGrpSpPr>
            <p:nvPr/>
          </p:nvGrpSpPr>
          <p:grpSpPr>
            <a:xfrm rot="-2700000">
              <a:off x="1425062" y="1425062"/>
              <a:ext cx="6880806" cy="6880806"/>
              <a:chOff x="0" y="0"/>
              <a:chExt cx="2653030" cy="2653030"/>
            </a:xfrm>
            <a:grpFill/>
          </p:grpSpPr>
          <p:sp>
            <p:nvSpPr>
              <p:cNvPr id="13" name="Freeform 18">
                <a:extLst>
                  <a:ext uri="{FF2B5EF4-FFF2-40B4-BE49-F238E27FC236}">
                    <a16:creationId xmlns="" xmlns:a16="http://schemas.microsoft.com/office/drawing/2014/main" id="{4C3DE439-D024-46DE-AA2E-B474B9B498CE}"/>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grpSp>
        <p:nvGrpSpPr>
          <p:cNvPr id="25" name="Group 24">
            <a:extLst>
              <a:ext uri="{FF2B5EF4-FFF2-40B4-BE49-F238E27FC236}">
                <a16:creationId xmlns="" xmlns:a16="http://schemas.microsoft.com/office/drawing/2014/main" id="{4B08CA26-81C1-43DD-ADEA-C26D52E1B8FE}"/>
              </a:ext>
            </a:extLst>
          </p:cNvPr>
          <p:cNvGrpSpPr/>
          <p:nvPr/>
        </p:nvGrpSpPr>
        <p:grpSpPr>
          <a:xfrm>
            <a:off x="5943600" y="-304800"/>
            <a:ext cx="5073853" cy="5740603"/>
            <a:chOff x="0" y="0"/>
            <a:chExt cx="13530274" cy="15308274"/>
          </a:xfrm>
        </p:grpSpPr>
        <p:grpSp>
          <p:nvGrpSpPr>
            <p:cNvPr id="26" name="Group 8">
              <a:extLst>
                <a:ext uri="{FF2B5EF4-FFF2-40B4-BE49-F238E27FC236}">
                  <a16:creationId xmlns="" xmlns:a16="http://schemas.microsoft.com/office/drawing/2014/main" id="{9A66B727-7DDF-4AEC-997A-D08EC4DD9525}"/>
                </a:ext>
              </a:extLst>
            </p:cNvPr>
            <p:cNvGrpSpPr>
              <a:grpSpLocks noChangeAspect="1"/>
            </p:cNvGrpSpPr>
            <p:nvPr/>
          </p:nvGrpSpPr>
          <p:grpSpPr>
            <a:xfrm rot="-2700000">
              <a:off x="1981463" y="1981463"/>
              <a:ext cx="9567348" cy="9567348"/>
              <a:chOff x="0" y="0"/>
              <a:chExt cx="2653030" cy="2653030"/>
            </a:xfrm>
          </p:grpSpPr>
          <p:sp>
            <p:nvSpPr>
              <p:cNvPr id="29" name="Freeform 9">
                <a:extLst>
                  <a:ext uri="{FF2B5EF4-FFF2-40B4-BE49-F238E27FC236}">
                    <a16:creationId xmlns="" xmlns:a16="http://schemas.microsoft.com/office/drawing/2014/main" id="{83D1D0A3-F04A-4EED-A816-FA3B355A58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27" name="Group 10">
              <a:extLst>
                <a:ext uri="{FF2B5EF4-FFF2-40B4-BE49-F238E27FC236}">
                  <a16:creationId xmlns="" xmlns:a16="http://schemas.microsoft.com/office/drawing/2014/main" id="{EF10BE8E-6830-49CA-BD3A-6E648637F618}"/>
                </a:ext>
              </a:extLst>
            </p:cNvPr>
            <p:cNvGrpSpPr/>
            <p:nvPr/>
          </p:nvGrpSpPr>
          <p:grpSpPr>
            <a:xfrm rot="-2700000">
              <a:off x="1981463" y="3759463"/>
              <a:ext cx="9567348" cy="9567348"/>
              <a:chOff x="0" y="0"/>
              <a:chExt cx="1913890" cy="1913890"/>
            </a:xfrm>
          </p:grpSpPr>
          <p:sp>
            <p:nvSpPr>
              <p:cNvPr id="28" name="Freeform 11">
                <a:extLst>
                  <a:ext uri="{FF2B5EF4-FFF2-40B4-BE49-F238E27FC236}">
                    <a16:creationId xmlns="" xmlns:a16="http://schemas.microsoft.com/office/drawing/2014/main" id="{85AEC7AB-F95A-4E50-B38B-D925AAA7088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Tree>
    <p:extLst>
      <p:ext uri="{BB962C8B-B14F-4D97-AF65-F5344CB8AC3E}">
        <p14:creationId xmlns:p14="http://schemas.microsoft.com/office/powerpoint/2010/main" val="5453799"/>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2" name="Slide Number Placeholder 1"/>
          <p:cNvSpPr>
            <a:spLocks noGrp="1"/>
          </p:cNvSpPr>
          <p:nvPr>
            <p:ph type="sldNum" sz="quarter" idx="12"/>
          </p:nvPr>
        </p:nvSpPr>
        <p:spPr/>
        <p:txBody>
          <a:bodyPr/>
          <a:lstStyle/>
          <a:p>
            <a:fld id="{A016C445-BE9E-4D8C-8629-E4531DACDD91}" type="slidenum">
              <a:rPr lang="en-US" smtClean="0"/>
              <a:t>15</a:t>
            </a:fld>
            <a:endParaRPr lang="en-US"/>
          </a:p>
        </p:txBody>
      </p:sp>
      <p:sp>
        <p:nvSpPr>
          <p:cNvPr id="3" name="Title 2"/>
          <p:cNvSpPr>
            <a:spLocks noGrp="1"/>
          </p:cNvSpPr>
          <p:nvPr>
            <p:ph type="title" idx="4294967295"/>
          </p:nvPr>
        </p:nvSpPr>
        <p:spPr>
          <a:xfrm>
            <a:off x="0" y="452438"/>
            <a:ext cx="8229600" cy="715962"/>
          </a:xfrm>
        </p:spPr>
        <p:txBody>
          <a:bodyPr>
            <a:normAutofit/>
          </a:bodyPr>
          <a:lstStyle/>
          <a:p>
            <a:r>
              <a:rPr lang="en-US" sz="3200" b="1" dirty="0"/>
              <a:t>	</a:t>
            </a:r>
            <a:endParaRPr lang="en-US" sz="2800" b="1" dirty="0"/>
          </a:p>
        </p:txBody>
      </p:sp>
      <p:grpSp>
        <p:nvGrpSpPr>
          <p:cNvPr id="10" name="Group 9">
            <a:extLst>
              <a:ext uri="{FF2B5EF4-FFF2-40B4-BE49-F238E27FC236}">
                <a16:creationId xmlns="" xmlns:a16="http://schemas.microsoft.com/office/drawing/2014/main" id="{4B08CA26-81C1-43DD-ADEA-C26D52E1B8FE}"/>
              </a:ext>
            </a:extLst>
          </p:cNvPr>
          <p:cNvGrpSpPr/>
          <p:nvPr/>
        </p:nvGrpSpPr>
        <p:grpSpPr>
          <a:xfrm>
            <a:off x="-2438400" y="2971800"/>
            <a:ext cx="5073853" cy="5740603"/>
            <a:chOff x="0" y="0"/>
            <a:chExt cx="13530274" cy="15308274"/>
          </a:xfrm>
        </p:grpSpPr>
        <p:grpSp>
          <p:nvGrpSpPr>
            <p:cNvPr id="11" name="Group 8">
              <a:extLst>
                <a:ext uri="{FF2B5EF4-FFF2-40B4-BE49-F238E27FC236}">
                  <a16:creationId xmlns="" xmlns:a16="http://schemas.microsoft.com/office/drawing/2014/main" id="{9A66B727-7DDF-4AEC-997A-D08EC4DD9525}"/>
                </a:ext>
              </a:extLst>
            </p:cNvPr>
            <p:cNvGrpSpPr>
              <a:grpSpLocks noChangeAspect="1"/>
            </p:cNvGrpSpPr>
            <p:nvPr/>
          </p:nvGrpSpPr>
          <p:grpSpPr>
            <a:xfrm rot="-2700000">
              <a:off x="1981463" y="1981463"/>
              <a:ext cx="9567348" cy="9567348"/>
              <a:chOff x="0" y="0"/>
              <a:chExt cx="2653030" cy="2653030"/>
            </a:xfrm>
          </p:grpSpPr>
          <p:sp>
            <p:nvSpPr>
              <p:cNvPr id="14" name="Freeform 9">
                <a:extLst>
                  <a:ext uri="{FF2B5EF4-FFF2-40B4-BE49-F238E27FC236}">
                    <a16:creationId xmlns="" xmlns:a16="http://schemas.microsoft.com/office/drawing/2014/main" id="{83D1D0A3-F04A-4EED-A816-FA3B355A58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2" name="Group 10">
              <a:extLst>
                <a:ext uri="{FF2B5EF4-FFF2-40B4-BE49-F238E27FC236}">
                  <a16:creationId xmlns="" xmlns:a16="http://schemas.microsoft.com/office/drawing/2014/main" id="{EF10BE8E-6830-49CA-BD3A-6E648637F618}"/>
                </a:ext>
              </a:extLst>
            </p:cNvPr>
            <p:cNvGrpSpPr/>
            <p:nvPr/>
          </p:nvGrpSpPr>
          <p:grpSpPr>
            <a:xfrm rot="-2700000">
              <a:off x="1981463" y="3759463"/>
              <a:ext cx="9567348" cy="9567348"/>
              <a:chOff x="0" y="0"/>
              <a:chExt cx="1913890" cy="1913890"/>
            </a:xfrm>
          </p:grpSpPr>
          <p:sp>
            <p:nvSpPr>
              <p:cNvPr id="13" name="Freeform 11">
                <a:extLst>
                  <a:ext uri="{FF2B5EF4-FFF2-40B4-BE49-F238E27FC236}">
                    <a16:creationId xmlns="" xmlns:a16="http://schemas.microsoft.com/office/drawing/2014/main" id="{85AEC7AB-F95A-4E50-B38B-D925AAA7088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pic>
        <p:nvPicPr>
          <p:cNvPr id="15" name="Picture 14"/>
          <p:cNvPicPr>
            <a:picLocks noChangeAspect="1"/>
          </p:cNvPicPr>
          <p:nvPr/>
        </p:nvPicPr>
        <p:blipFill>
          <a:blip r:embed="rId4"/>
          <a:stretch>
            <a:fillRect/>
          </a:stretch>
        </p:blipFill>
        <p:spPr>
          <a:xfrm>
            <a:off x="2133600" y="161923"/>
            <a:ext cx="6781800" cy="4953001"/>
          </a:xfrm>
          <a:prstGeom prst="rect">
            <a:avLst/>
          </a:prstGeom>
        </p:spPr>
      </p:pic>
    </p:spTree>
    <p:extLst>
      <p:ext uri="{BB962C8B-B14F-4D97-AF65-F5344CB8AC3E}">
        <p14:creationId xmlns:p14="http://schemas.microsoft.com/office/powerpoint/2010/main" val="129716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2" name="Slide Number Placeholder 1"/>
          <p:cNvSpPr>
            <a:spLocks noGrp="1"/>
          </p:cNvSpPr>
          <p:nvPr>
            <p:ph type="sldNum" sz="quarter" idx="12"/>
          </p:nvPr>
        </p:nvSpPr>
        <p:spPr/>
        <p:txBody>
          <a:bodyPr/>
          <a:lstStyle/>
          <a:p>
            <a:fld id="{A016C445-BE9E-4D8C-8629-E4531DACDD91}" type="slidenum">
              <a:rPr lang="en-US" smtClean="0"/>
              <a:t>16</a:t>
            </a:fld>
            <a:endParaRPr lang="en-US" dirty="0"/>
          </a:p>
        </p:txBody>
      </p:sp>
      <p:sp>
        <p:nvSpPr>
          <p:cNvPr id="3" name="Title 2"/>
          <p:cNvSpPr>
            <a:spLocks noGrp="1"/>
          </p:cNvSpPr>
          <p:nvPr>
            <p:ph type="title" idx="4294967295"/>
          </p:nvPr>
        </p:nvSpPr>
        <p:spPr>
          <a:xfrm>
            <a:off x="0" y="452438"/>
            <a:ext cx="8229600" cy="715962"/>
          </a:xfrm>
        </p:spPr>
        <p:txBody>
          <a:bodyPr>
            <a:normAutofit/>
          </a:bodyPr>
          <a:lstStyle/>
          <a:p>
            <a:r>
              <a:rPr lang="en-US" sz="3200" b="1" dirty="0"/>
              <a:t>	</a:t>
            </a:r>
            <a:endParaRPr lang="en-US" sz="2800" b="1" dirty="0"/>
          </a:p>
        </p:txBody>
      </p:sp>
      <p:grpSp>
        <p:nvGrpSpPr>
          <p:cNvPr id="10" name="Group 9">
            <a:extLst>
              <a:ext uri="{FF2B5EF4-FFF2-40B4-BE49-F238E27FC236}">
                <a16:creationId xmlns="" xmlns:a16="http://schemas.microsoft.com/office/drawing/2014/main" id="{4B08CA26-81C1-43DD-ADEA-C26D52E1B8FE}"/>
              </a:ext>
            </a:extLst>
          </p:cNvPr>
          <p:cNvGrpSpPr/>
          <p:nvPr/>
        </p:nvGrpSpPr>
        <p:grpSpPr>
          <a:xfrm>
            <a:off x="-2438400" y="2971800"/>
            <a:ext cx="5073853" cy="5740603"/>
            <a:chOff x="0" y="0"/>
            <a:chExt cx="13530274" cy="15308274"/>
          </a:xfrm>
        </p:grpSpPr>
        <p:grpSp>
          <p:nvGrpSpPr>
            <p:cNvPr id="11" name="Group 8">
              <a:extLst>
                <a:ext uri="{FF2B5EF4-FFF2-40B4-BE49-F238E27FC236}">
                  <a16:creationId xmlns="" xmlns:a16="http://schemas.microsoft.com/office/drawing/2014/main" id="{9A66B727-7DDF-4AEC-997A-D08EC4DD9525}"/>
                </a:ext>
              </a:extLst>
            </p:cNvPr>
            <p:cNvGrpSpPr>
              <a:grpSpLocks noChangeAspect="1"/>
            </p:cNvGrpSpPr>
            <p:nvPr/>
          </p:nvGrpSpPr>
          <p:grpSpPr>
            <a:xfrm rot="-2700000">
              <a:off x="1981463" y="1981463"/>
              <a:ext cx="9567348" cy="9567348"/>
              <a:chOff x="0" y="0"/>
              <a:chExt cx="2653030" cy="2653030"/>
            </a:xfrm>
          </p:grpSpPr>
          <p:sp>
            <p:nvSpPr>
              <p:cNvPr id="14" name="Freeform 9">
                <a:extLst>
                  <a:ext uri="{FF2B5EF4-FFF2-40B4-BE49-F238E27FC236}">
                    <a16:creationId xmlns="" xmlns:a16="http://schemas.microsoft.com/office/drawing/2014/main" id="{83D1D0A3-F04A-4EED-A816-FA3B355A58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2" name="Group 10">
              <a:extLst>
                <a:ext uri="{FF2B5EF4-FFF2-40B4-BE49-F238E27FC236}">
                  <a16:creationId xmlns="" xmlns:a16="http://schemas.microsoft.com/office/drawing/2014/main" id="{EF10BE8E-6830-49CA-BD3A-6E648637F618}"/>
                </a:ext>
              </a:extLst>
            </p:cNvPr>
            <p:cNvGrpSpPr/>
            <p:nvPr/>
          </p:nvGrpSpPr>
          <p:grpSpPr>
            <a:xfrm rot="-2700000">
              <a:off x="1981463" y="3759463"/>
              <a:ext cx="9567348" cy="9567348"/>
              <a:chOff x="0" y="0"/>
              <a:chExt cx="1913890" cy="1913890"/>
            </a:xfrm>
          </p:grpSpPr>
          <p:sp>
            <p:nvSpPr>
              <p:cNvPr id="13" name="Freeform 11">
                <a:extLst>
                  <a:ext uri="{FF2B5EF4-FFF2-40B4-BE49-F238E27FC236}">
                    <a16:creationId xmlns="" xmlns:a16="http://schemas.microsoft.com/office/drawing/2014/main" id="{85AEC7AB-F95A-4E50-B38B-D925AAA7088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pic>
        <p:nvPicPr>
          <p:cNvPr id="16" name="Picture 15"/>
          <p:cNvPicPr>
            <a:picLocks noChangeAspect="1"/>
          </p:cNvPicPr>
          <p:nvPr/>
        </p:nvPicPr>
        <p:blipFill>
          <a:blip r:embed="rId4"/>
          <a:stretch>
            <a:fillRect/>
          </a:stretch>
        </p:blipFill>
        <p:spPr>
          <a:xfrm>
            <a:off x="2438399" y="439375"/>
            <a:ext cx="6400801" cy="4908043"/>
          </a:xfrm>
          <a:prstGeom prst="rect">
            <a:avLst/>
          </a:prstGeom>
        </p:spPr>
      </p:pic>
    </p:spTree>
    <p:extLst>
      <p:ext uri="{BB962C8B-B14F-4D97-AF65-F5344CB8AC3E}">
        <p14:creationId xmlns:p14="http://schemas.microsoft.com/office/powerpoint/2010/main" val="2162929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7" name="Title 1">
            <a:extLst>
              <a:ext uri="{FF2B5EF4-FFF2-40B4-BE49-F238E27FC236}">
                <a16:creationId xmlns="" xmlns:a16="http://schemas.microsoft.com/office/drawing/2014/main" id="{725A471B-7CD4-4F10-B591-A05945123FC0}"/>
              </a:ext>
            </a:extLst>
          </p:cNvPr>
          <p:cNvSpPr txBox="1">
            <a:spLocks/>
          </p:cNvSpPr>
          <p:nvPr/>
        </p:nvSpPr>
        <p:spPr>
          <a:xfrm>
            <a:off x="2040835" y="4953000"/>
            <a:ext cx="6629400" cy="71596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1C478A"/>
              </a:solidFill>
              <a:latin typeface="Georgia Pro Black" panose="02040A02050405020203" pitchFamily="18" charset="0"/>
            </a:endParaRPr>
          </a:p>
        </p:txBody>
      </p:sp>
      <p:sp>
        <p:nvSpPr>
          <p:cNvPr id="2" name="Title 1"/>
          <p:cNvSpPr>
            <a:spLocks noGrp="1"/>
          </p:cNvSpPr>
          <p:nvPr>
            <p:ph type="title"/>
          </p:nvPr>
        </p:nvSpPr>
        <p:spPr>
          <a:xfrm>
            <a:off x="1371600" y="274638"/>
            <a:ext cx="7315200" cy="792162"/>
          </a:xfrm>
        </p:spPr>
        <p:txBody>
          <a:bodyPr/>
          <a:lstStyle/>
          <a:p>
            <a:r>
              <a:rPr lang="en-US" dirty="0"/>
              <a:t>117</a:t>
            </a:r>
            <a:r>
              <a:rPr lang="en-US" baseline="30000" dirty="0"/>
              <a:t>th</a:t>
            </a:r>
            <a:r>
              <a:rPr lang="en-US" dirty="0"/>
              <a:t> Congress </a:t>
            </a:r>
          </a:p>
        </p:txBody>
      </p:sp>
      <p:sp>
        <p:nvSpPr>
          <p:cNvPr id="3" name="Content Placeholder 2"/>
          <p:cNvSpPr>
            <a:spLocks noGrp="1"/>
          </p:cNvSpPr>
          <p:nvPr>
            <p:ph idx="1"/>
          </p:nvPr>
        </p:nvSpPr>
        <p:spPr>
          <a:xfrm>
            <a:off x="1828800" y="1219200"/>
            <a:ext cx="6858000" cy="4906963"/>
          </a:xfrm>
        </p:spPr>
        <p:txBody>
          <a:bodyPr>
            <a:normAutofit/>
          </a:bodyPr>
          <a:lstStyle/>
          <a:p>
            <a:pPr marL="0" indent="0">
              <a:buNone/>
            </a:pPr>
            <a:r>
              <a:rPr lang="en-US" b="1" dirty="0"/>
              <a:t>ASA Guiding Principles: </a:t>
            </a:r>
          </a:p>
          <a:p>
            <a:pPr marL="514350" indent="-514350">
              <a:buFont typeface="+mj-lt"/>
              <a:buAutoNum type="arabicPeriod"/>
            </a:pPr>
            <a:r>
              <a:rPr lang="en-US" dirty="0"/>
              <a:t>Educate</a:t>
            </a:r>
          </a:p>
          <a:p>
            <a:pPr marL="514350" indent="-514350">
              <a:buFont typeface="+mj-lt"/>
              <a:buAutoNum type="arabicPeriod"/>
            </a:pPr>
            <a:r>
              <a:rPr lang="en-US" dirty="0"/>
              <a:t>Advocate</a:t>
            </a:r>
          </a:p>
          <a:p>
            <a:pPr marL="514350" indent="-514350">
              <a:buFont typeface="+mj-lt"/>
              <a:buAutoNum type="arabicPeriod"/>
            </a:pPr>
            <a:r>
              <a:rPr lang="en-US" dirty="0"/>
              <a:t>Promote Collaboration </a:t>
            </a:r>
          </a:p>
          <a:p>
            <a:pPr marL="514350" indent="-514350">
              <a:buFont typeface="+mj-lt"/>
              <a:buAutoNum type="arabicPeriod"/>
            </a:pPr>
            <a:r>
              <a:rPr lang="en-US" dirty="0"/>
              <a:t>Voice Support and/or Opposition to Policies that Impact the Subcontractor Community</a:t>
            </a:r>
          </a:p>
        </p:txBody>
      </p:sp>
      <p:grpSp>
        <p:nvGrpSpPr>
          <p:cNvPr id="8" name="Group 7">
            <a:extLst>
              <a:ext uri="{FF2B5EF4-FFF2-40B4-BE49-F238E27FC236}">
                <a16:creationId xmlns="" xmlns:a16="http://schemas.microsoft.com/office/drawing/2014/main" id="{4B08CA26-81C1-43DD-ADEA-C26D52E1B8FE}"/>
              </a:ext>
            </a:extLst>
          </p:cNvPr>
          <p:cNvGrpSpPr/>
          <p:nvPr/>
        </p:nvGrpSpPr>
        <p:grpSpPr>
          <a:xfrm>
            <a:off x="6858000" y="-1257867"/>
            <a:ext cx="5073853" cy="5740603"/>
            <a:chOff x="0" y="0"/>
            <a:chExt cx="13530274" cy="15308274"/>
          </a:xfrm>
        </p:grpSpPr>
        <p:grpSp>
          <p:nvGrpSpPr>
            <p:cNvPr id="9" name="Group 8">
              <a:extLst>
                <a:ext uri="{FF2B5EF4-FFF2-40B4-BE49-F238E27FC236}">
                  <a16:creationId xmlns="" xmlns:a16="http://schemas.microsoft.com/office/drawing/2014/main" id="{9A66B727-7DDF-4AEC-997A-D08EC4DD9525}"/>
                </a:ext>
              </a:extLst>
            </p:cNvPr>
            <p:cNvGrpSpPr>
              <a:grpSpLocks noChangeAspect="1"/>
            </p:cNvGrpSpPr>
            <p:nvPr/>
          </p:nvGrpSpPr>
          <p:grpSpPr>
            <a:xfrm rot="-2700000">
              <a:off x="1981463" y="1981463"/>
              <a:ext cx="9567348" cy="9567348"/>
              <a:chOff x="0" y="0"/>
              <a:chExt cx="2653030" cy="2653030"/>
            </a:xfrm>
          </p:grpSpPr>
          <p:sp>
            <p:nvSpPr>
              <p:cNvPr id="12" name="Freeform 9">
                <a:extLst>
                  <a:ext uri="{FF2B5EF4-FFF2-40B4-BE49-F238E27FC236}">
                    <a16:creationId xmlns="" xmlns:a16="http://schemas.microsoft.com/office/drawing/2014/main" id="{83D1D0A3-F04A-4EED-A816-FA3B355A58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0" name="Group 10">
              <a:extLst>
                <a:ext uri="{FF2B5EF4-FFF2-40B4-BE49-F238E27FC236}">
                  <a16:creationId xmlns="" xmlns:a16="http://schemas.microsoft.com/office/drawing/2014/main" id="{EF10BE8E-6830-49CA-BD3A-6E648637F618}"/>
                </a:ext>
              </a:extLst>
            </p:cNvPr>
            <p:cNvGrpSpPr/>
            <p:nvPr/>
          </p:nvGrpSpPr>
          <p:grpSpPr>
            <a:xfrm rot="-2700000">
              <a:off x="1981463" y="3759463"/>
              <a:ext cx="9567348" cy="9567348"/>
              <a:chOff x="0" y="0"/>
              <a:chExt cx="1913890" cy="1913890"/>
            </a:xfrm>
          </p:grpSpPr>
          <p:sp>
            <p:nvSpPr>
              <p:cNvPr id="11" name="Freeform 11">
                <a:extLst>
                  <a:ext uri="{FF2B5EF4-FFF2-40B4-BE49-F238E27FC236}">
                    <a16:creationId xmlns="" xmlns:a16="http://schemas.microsoft.com/office/drawing/2014/main" id="{85AEC7AB-F95A-4E50-B38B-D925AAA7088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
        <p:nvSpPr>
          <p:cNvPr id="14" name="Slide Number Placeholder 13"/>
          <p:cNvSpPr>
            <a:spLocks noGrp="1"/>
          </p:cNvSpPr>
          <p:nvPr>
            <p:ph type="sldNum" sz="quarter" idx="12"/>
          </p:nvPr>
        </p:nvSpPr>
        <p:spPr/>
        <p:txBody>
          <a:bodyPr/>
          <a:lstStyle/>
          <a:p>
            <a:fld id="{A016C445-BE9E-4D8C-8629-E4531DACDD91}" type="slidenum">
              <a:rPr lang="en-US" smtClean="0"/>
              <a:t>17</a:t>
            </a:fld>
            <a:endParaRPr lang="en-US"/>
          </a:p>
        </p:txBody>
      </p:sp>
    </p:spTree>
    <p:extLst>
      <p:ext uri="{BB962C8B-B14F-4D97-AF65-F5344CB8AC3E}">
        <p14:creationId xmlns:p14="http://schemas.microsoft.com/office/powerpoint/2010/main" val="376601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7" name="Title 1">
            <a:extLst>
              <a:ext uri="{FF2B5EF4-FFF2-40B4-BE49-F238E27FC236}">
                <a16:creationId xmlns="" xmlns:a16="http://schemas.microsoft.com/office/drawing/2014/main" id="{725A471B-7CD4-4F10-B591-A05945123FC0}"/>
              </a:ext>
            </a:extLst>
          </p:cNvPr>
          <p:cNvSpPr txBox="1">
            <a:spLocks/>
          </p:cNvSpPr>
          <p:nvPr/>
        </p:nvSpPr>
        <p:spPr>
          <a:xfrm>
            <a:off x="2040835" y="4953000"/>
            <a:ext cx="6629400" cy="71596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1C478A"/>
              </a:solidFill>
              <a:latin typeface="Georgia Pro Black" panose="02040A02050405020203" pitchFamily="18" charset="0"/>
            </a:endParaRPr>
          </a:p>
        </p:txBody>
      </p:sp>
      <p:sp>
        <p:nvSpPr>
          <p:cNvPr id="2" name="Title 1"/>
          <p:cNvSpPr>
            <a:spLocks noGrp="1"/>
          </p:cNvSpPr>
          <p:nvPr>
            <p:ph type="title"/>
          </p:nvPr>
        </p:nvSpPr>
        <p:spPr>
          <a:xfrm>
            <a:off x="1355035" y="153069"/>
            <a:ext cx="7315200" cy="792162"/>
          </a:xfrm>
        </p:spPr>
        <p:txBody>
          <a:bodyPr/>
          <a:lstStyle/>
          <a:p>
            <a:r>
              <a:rPr lang="en-US" dirty="0"/>
              <a:t>117</a:t>
            </a:r>
            <a:r>
              <a:rPr lang="en-US" baseline="30000" dirty="0"/>
              <a:t>th</a:t>
            </a:r>
            <a:r>
              <a:rPr lang="en-US" dirty="0"/>
              <a:t> Congress </a:t>
            </a:r>
          </a:p>
        </p:txBody>
      </p:sp>
      <p:sp>
        <p:nvSpPr>
          <p:cNvPr id="3" name="Content Placeholder 2"/>
          <p:cNvSpPr>
            <a:spLocks noGrp="1"/>
          </p:cNvSpPr>
          <p:nvPr>
            <p:ph idx="1"/>
          </p:nvPr>
        </p:nvSpPr>
        <p:spPr>
          <a:xfrm>
            <a:off x="2330654" y="945231"/>
            <a:ext cx="6737146" cy="5180933"/>
          </a:xfrm>
        </p:spPr>
        <p:txBody>
          <a:bodyPr>
            <a:normAutofit fontScale="55000" lnSpcReduction="20000"/>
          </a:bodyPr>
          <a:lstStyle/>
          <a:p>
            <a:pPr lvl="0"/>
            <a:r>
              <a:rPr lang="en-US" sz="2900" b="1" dirty="0"/>
              <a:t>Workforce Development</a:t>
            </a:r>
          </a:p>
          <a:p>
            <a:pPr lvl="1"/>
            <a:r>
              <a:rPr lang="en-US" sz="2900" dirty="0"/>
              <a:t>Apprenticeship Funding Opportunities </a:t>
            </a:r>
          </a:p>
          <a:p>
            <a:pPr lvl="1"/>
            <a:r>
              <a:rPr lang="en-US" sz="2900" dirty="0"/>
              <a:t>Prevent the Misclassification of Employees as Independent Contractors</a:t>
            </a:r>
          </a:p>
          <a:p>
            <a:pPr lvl="0"/>
            <a:r>
              <a:rPr lang="en-US" sz="2900" b="1" dirty="0"/>
              <a:t>Federal Tax Reform</a:t>
            </a:r>
          </a:p>
          <a:p>
            <a:pPr lvl="1"/>
            <a:r>
              <a:rPr lang="en-US" sz="2900" dirty="0"/>
              <a:t>Make the Pass-Through Deduction Permanent to Ensure Certainty and Predictability</a:t>
            </a:r>
          </a:p>
          <a:p>
            <a:pPr lvl="1"/>
            <a:r>
              <a:rPr lang="en-US" sz="2900" dirty="0"/>
              <a:t>Maximize the Value and Integrity of the New Deduction for Pass-Through Businesses</a:t>
            </a:r>
          </a:p>
          <a:p>
            <a:pPr lvl="1"/>
            <a:r>
              <a:rPr lang="en-US" sz="2900" dirty="0"/>
              <a:t>Repeal the Estate Tax</a:t>
            </a:r>
          </a:p>
          <a:p>
            <a:pPr lvl="1"/>
            <a:r>
              <a:rPr lang="en-US" sz="2900" dirty="0"/>
              <a:t>Repeal the Alternative Minimum Tax Make Remaining Tax Extenders Permanent</a:t>
            </a:r>
          </a:p>
          <a:p>
            <a:pPr lvl="0"/>
            <a:r>
              <a:rPr lang="en-US" sz="2900" b="1" dirty="0"/>
              <a:t>Contracting Reform</a:t>
            </a:r>
          </a:p>
          <a:p>
            <a:pPr lvl="1"/>
            <a:r>
              <a:rPr lang="en-US" sz="2900" dirty="0"/>
              <a:t>Establish a statute of repose for federal construction projects</a:t>
            </a:r>
          </a:p>
          <a:p>
            <a:pPr lvl="1"/>
            <a:r>
              <a:rPr lang="en-US" sz="2900" dirty="0"/>
              <a:t>Ensure payment protections for construction subcontractors and suppliers performing federal construction under Public-Private Partnerships</a:t>
            </a:r>
          </a:p>
          <a:p>
            <a:pPr lvl="1"/>
            <a:r>
              <a:rPr lang="en-US" sz="2900" dirty="0"/>
              <a:t>Prohibit the utilization of reverse auctions for the procurement of construction contracts</a:t>
            </a:r>
          </a:p>
          <a:p>
            <a:pPr lvl="1"/>
            <a:r>
              <a:rPr lang="en-US" sz="2900" dirty="0"/>
              <a:t>Improve the design-build construction process</a:t>
            </a:r>
          </a:p>
          <a:p>
            <a:pPr lvl="1"/>
            <a:r>
              <a:rPr lang="en-US" sz="2900" dirty="0"/>
              <a:t>Ensure responsible contractors are given priority in the bidding process of federal contracts </a:t>
            </a:r>
            <a:endParaRPr lang="en-US" dirty="0"/>
          </a:p>
        </p:txBody>
      </p:sp>
      <p:grpSp>
        <p:nvGrpSpPr>
          <p:cNvPr id="8" name="Group 7">
            <a:extLst>
              <a:ext uri="{FF2B5EF4-FFF2-40B4-BE49-F238E27FC236}">
                <a16:creationId xmlns="" xmlns:a16="http://schemas.microsoft.com/office/drawing/2014/main" id="{4B08CA26-81C1-43DD-ADEA-C26D52E1B8FE}"/>
              </a:ext>
            </a:extLst>
          </p:cNvPr>
          <p:cNvGrpSpPr/>
          <p:nvPr/>
        </p:nvGrpSpPr>
        <p:grpSpPr>
          <a:xfrm>
            <a:off x="-2286000" y="-71641"/>
            <a:ext cx="5073853" cy="5740603"/>
            <a:chOff x="0" y="0"/>
            <a:chExt cx="13530274" cy="15308274"/>
          </a:xfrm>
        </p:grpSpPr>
        <p:grpSp>
          <p:nvGrpSpPr>
            <p:cNvPr id="9" name="Group 8">
              <a:extLst>
                <a:ext uri="{FF2B5EF4-FFF2-40B4-BE49-F238E27FC236}">
                  <a16:creationId xmlns="" xmlns:a16="http://schemas.microsoft.com/office/drawing/2014/main" id="{9A66B727-7DDF-4AEC-997A-D08EC4DD9525}"/>
                </a:ext>
              </a:extLst>
            </p:cNvPr>
            <p:cNvGrpSpPr>
              <a:grpSpLocks noChangeAspect="1"/>
            </p:cNvGrpSpPr>
            <p:nvPr/>
          </p:nvGrpSpPr>
          <p:grpSpPr>
            <a:xfrm rot="-2700000">
              <a:off x="1981463" y="1981463"/>
              <a:ext cx="9567348" cy="9567348"/>
              <a:chOff x="0" y="0"/>
              <a:chExt cx="2653030" cy="2653030"/>
            </a:xfrm>
          </p:grpSpPr>
          <p:sp>
            <p:nvSpPr>
              <p:cNvPr id="12" name="Freeform 9">
                <a:extLst>
                  <a:ext uri="{FF2B5EF4-FFF2-40B4-BE49-F238E27FC236}">
                    <a16:creationId xmlns="" xmlns:a16="http://schemas.microsoft.com/office/drawing/2014/main" id="{83D1D0A3-F04A-4EED-A816-FA3B355A58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0" name="Group 10">
              <a:extLst>
                <a:ext uri="{FF2B5EF4-FFF2-40B4-BE49-F238E27FC236}">
                  <a16:creationId xmlns="" xmlns:a16="http://schemas.microsoft.com/office/drawing/2014/main" id="{EF10BE8E-6830-49CA-BD3A-6E648637F618}"/>
                </a:ext>
              </a:extLst>
            </p:cNvPr>
            <p:cNvGrpSpPr/>
            <p:nvPr/>
          </p:nvGrpSpPr>
          <p:grpSpPr>
            <a:xfrm rot="-2700000">
              <a:off x="1981463" y="3759463"/>
              <a:ext cx="9567348" cy="9567348"/>
              <a:chOff x="0" y="0"/>
              <a:chExt cx="1913890" cy="1913890"/>
            </a:xfrm>
          </p:grpSpPr>
          <p:sp>
            <p:nvSpPr>
              <p:cNvPr id="11" name="Freeform 11">
                <a:extLst>
                  <a:ext uri="{FF2B5EF4-FFF2-40B4-BE49-F238E27FC236}">
                    <a16:creationId xmlns="" xmlns:a16="http://schemas.microsoft.com/office/drawing/2014/main" id="{85AEC7AB-F95A-4E50-B38B-D925AAA7088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
        <p:nvSpPr>
          <p:cNvPr id="14" name="Slide Number Placeholder 13"/>
          <p:cNvSpPr>
            <a:spLocks noGrp="1"/>
          </p:cNvSpPr>
          <p:nvPr>
            <p:ph type="sldNum" sz="quarter" idx="12"/>
          </p:nvPr>
        </p:nvSpPr>
        <p:spPr/>
        <p:txBody>
          <a:bodyPr/>
          <a:lstStyle/>
          <a:p>
            <a:fld id="{A016C445-BE9E-4D8C-8629-E4531DACDD91}" type="slidenum">
              <a:rPr lang="en-US" smtClean="0"/>
              <a:t>18</a:t>
            </a:fld>
            <a:endParaRPr lang="en-US"/>
          </a:p>
        </p:txBody>
      </p:sp>
    </p:spTree>
    <p:extLst>
      <p:ext uri="{BB962C8B-B14F-4D97-AF65-F5344CB8AC3E}">
        <p14:creationId xmlns:p14="http://schemas.microsoft.com/office/powerpoint/2010/main" val="1271915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6"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7" name="Title 1">
            <a:extLst>
              <a:ext uri="{FF2B5EF4-FFF2-40B4-BE49-F238E27FC236}">
                <a16:creationId xmlns="" xmlns:a16="http://schemas.microsoft.com/office/drawing/2014/main" id="{725A471B-7CD4-4F10-B591-A05945123FC0}"/>
              </a:ext>
            </a:extLst>
          </p:cNvPr>
          <p:cNvSpPr txBox="1">
            <a:spLocks/>
          </p:cNvSpPr>
          <p:nvPr/>
        </p:nvSpPr>
        <p:spPr>
          <a:xfrm>
            <a:off x="2040835" y="4953000"/>
            <a:ext cx="6629400" cy="71596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1C478A"/>
              </a:solidFill>
              <a:latin typeface="Georgia Pro Black" panose="02040A02050405020203" pitchFamily="18" charset="0"/>
            </a:endParaRPr>
          </a:p>
        </p:txBody>
      </p:sp>
      <p:sp>
        <p:nvSpPr>
          <p:cNvPr id="2" name="Title 1"/>
          <p:cNvSpPr>
            <a:spLocks noGrp="1"/>
          </p:cNvSpPr>
          <p:nvPr>
            <p:ph type="title"/>
          </p:nvPr>
        </p:nvSpPr>
        <p:spPr>
          <a:xfrm>
            <a:off x="457200" y="274638"/>
            <a:ext cx="8229600" cy="868362"/>
          </a:xfrm>
        </p:spPr>
        <p:txBody>
          <a:bodyPr>
            <a:normAutofit/>
          </a:bodyPr>
          <a:lstStyle/>
          <a:p>
            <a:r>
              <a:rPr lang="en-US" dirty="0"/>
              <a:t>	117</a:t>
            </a:r>
            <a:r>
              <a:rPr lang="en-US" baseline="30000" dirty="0"/>
              <a:t>th</a:t>
            </a:r>
            <a:r>
              <a:rPr lang="en-US" dirty="0"/>
              <a:t> Congress </a:t>
            </a:r>
          </a:p>
        </p:txBody>
      </p:sp>
      <p:pic>
        <p:nvPicPr>
          <p:cNvPr id="11" name="Picture 10"/>
          <p:cNvPicPr>
            <a:picLocks noChangeAspect="1"/>
          </p:cNvPicPr>
          <p:nvPr/>
        </p:nvPicPr>
        <p:blipFill>
          <a:blip r:embed="rId3"/>
          <a:stretch>
            <a:fillRect/>
          </a:stretch>
        </p:blipFill>
        <p:spPr>
          <a:xfrm>
            <a:off x="1876049" y="1004549"/>
            <a:ext cx="6849069" cy="4848902"/>
          </a:xfrm>
          <a:prstGeom prst="rect">
            <a:avLst/>
          </a:prstGeom>
        </p:spPr>
      </p:pic>
      <p:grpSp>
        <p:nvGrpSpPr>
          <p:cNvPr id="14" name="Group 13">
            <a:extLst>
              <a:ext uri="{FF2B5EF4-FFF2-40B4-BE49-F238E27FC236}">
                <a16:creationId xmlns="" xmlns:a16="http://schemas.microsoft.com/office/drawing/2014/main" id="{4B08CA26-81C1-43DD-ADEA-C26D52E1B8FE}"/>
              </a:ext>
            </a:extLst>
          </p:cNvPr>
          <p:cNvGrpSpPr/>
          <p:nvPr/>
        </p:nvGrpSpPr>
        <p:grpSpPr>
          <a:xfrm>
            <a:off x="-1828800" y="-533400"/>
            <a:ext cx="5073853" cy="5740603"/>
            <a:chOff x="0" y="0"/>
            <a:chExt cx="13530274" cy="15308274"/>
          </a:xfrm>
        </p:grpSpPr>
        <p:grpSp>
          <p:nvGrpSpPr>
            <p:cNvPr id="15" name="Group 8">
              <a:extLst>
                <a:ext uri="{FF2B5EF4-FFF2-40B4-BE49-F238E27FC236}">
                  <a16:creationId xmlns="" xmlns:a16="http://schemas.microsoft.com/office/drawing/2014/main" id="{9A66B727-7DDF-4AEC-997A-D08EC4DD9525}"/>
                </a:ext>
              </a:extLst>
            </p:cNvPr>
            <p:cNvGrpSpPr>
              <a:grpSpLocks noChangeAspect="1"/>
            </p:cNvGrpSpPr>
            <p:nvPr/>
          </p:nvGrpSpPr>
          <p:grpSpPr>
            <a:xfrm rot="-2700000">
              <a:off x="1981463" y="1981463"/>
              <a:ext cx="9567348" cy="9567348"/>
              <a:chOff x="0" y="0"/>
              <a:chExt cx="2653030" cy="2653030"/>
            </a:xfrm>
          </p:grpSpPr>
          <p:sp>
            <p:nvSpPr>
              <p:cNvPr id="18" name="Freeform 9">
                <a:extLst>
                  <a:ext uri="{FF2B5EF4-FFF2-40B4-BE49-F238E27FC236}">
                    <a16:creationId xmlns="" xmlns:a16="http://schemas.microsoft.com/office/drawing/2014/main" id="{83D1D0A3-F04A-4EED-A816-FA3B355A58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6" name="Group 10">
              <a:extLst>
                <a:ext uri="{FF2B5EF4-FFF2-40B4-BE49-F238E27FC236}">
                  <a16:creationId xmlns="" xmlns:a16="http://schemas.microsoft.com/office/drawing/2014/main" id="{EF10BE8E-6830-49CA-BD3A-6E648637F618}"/>
                </a:ext>
              </a:extLst>
            </p:cNvPr>
            <p:cNvGrpSpPr/>
            <p:nvPr/>
          </p:nvGrpSpPr>
          <p:grpSpPr>
            <a:xfrm rot="-2700000">
              <a:off x="1981463" y="3759463"/>
              <a:ext cx="9567348" cy="9567348"/>
              <a:chOff x="0" y="0"/>
              <a:chExt cx="1913890" cy="1913890"/>
            </a:xfrm>
          </p:grpSpPr>
          <p:sp>
            <p:nvSpPr>
              <p:cNvPr id="17" name="Freeform 11">
                <a:extLst>
                  <a:ext uri="{FF2B5EF4-FFF2-40B4-BE49-F238E27FC236}">
                    <a16:creationId xmlns="" xmlns:a16="http://schemas.microsoft.com/office/drawing/2014/main" id="{85AEC7AB-F95A-4E50-B38B-D925AAA7088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
        <p:nvSpPr>
          <p:cNvPr id="8" name="Slide Number Placeholder 7"/>
          <p:cNvSpPr>
            <a:spLocks noGrp="1"/>
          </p:cNvSpPr>
          <p:nvPr>
            <p:ph type="sldNum" sz="quarter" idx="12"/>
          </p:nvPr>
        </p:nvSpPr>
        <p:spPr/>
        <p:txBody>
          <a:bodyPr/>
          <a:lstStyle/>
          <a:p>
            <a:fld id="{A016C445-BE9E-4D8C-8629-E4531DACDD91}" type="slidenum">
              <a:rPr lang="en-US" smtClean="0"/>
              <a:t>19</a:t>
            </a:fld>
            <a:endParaRPr lang="en-US"/>
          </a:p>
        </p:txBody>
      </p:sp>
    </p:spTree>
    <p:extLst>
      <p:ext uri="{BB962C8B-B14F-4D97-AF65-F5344CB8AC3E}">
        <p14:creationId xmlns:p14="http://schemas.microsoft.com/office/powerpoint/2010/main" val="332617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928777" y="102900"/>
            <a:ext cx="5072223" cy="562167"/>
          </a:xfrm>
        </p:spPr>
        <p:txBody>
          <a:bodyPr>
            <a:noAutofit/>
          </a:bodyPr>
          <a:lstStyle/>
          <a:p>
            <a:endParaRPr lang="en-US" sz="3200" b="1" dirty="0"/>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18" name="Content Placeholder 3"/>
          <p:cNvPicPr>
            <a:picLocks noChangeAspect="1"/>
          </p:cNvPicPr>
          <p:nvPr/>
        </p:nvPicPr>
        <p:blipFill>
          <a:blip r:embed="rId3"/>
          <a:stretch>
            <a:fillRect/>
          </a:stretch>
        </p:blipFill>
        <p:spPr>
          <a:xfrm>
            <a:off x="2665563" y="10886"/>
            <a:ext cx="5819283" cy="5880100"/>
          </a:xfrm>
          <a:prstGeom prst="rect">
            <a:avLst/>
          </a:prstGeom>
        </p:spPr>
      </p:pic>
      <p:sp>
        <p:nvSpPr>
          <p:cNvPr id="3" name="Slide Number Placeholder 2"/>
          <p:cNvSpPr>
            <a:spLocks noGrp="1"/>
          </p:cNvSpPr>
          <p:nvPr>
            <p:ph type="sldNum" sz="quarter" idx="12"/>
          </p:nvPr>
        </p:nvSpPr>
        <p:spPr/>
        <p:txBody>
          <a:bodyPr/>
          <a:lstStyle/>
          <a:p>
            <a:fld id="{A016C445-BE9E-4D8C-8629-E4531DACDD91}" type="slidenum">
              <a:rPr lang="en-US" smtClean="0"/>
              <a:t>2</a:t>
            </a:fld>
            <a:endParaRPr lang="en-US"/>
          </a:p>
        </p:txBody>
      </p:sp>
    </p:spTree>
    <p:extLst>
      <p:ext uri="{BB962C8B-B14F-4D97-AF65-F5344CB8AC3E}">
        <p14:creationId xmlns:p14="http://schemas.microsoft.com/office/powerpoint/2010/main" val="2959674919"/>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4511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6"/>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3" name="Title 2"/>
          <p:cNvSpPr>
            <a:spLocks noGrp="1"/>
          </p:cNvSpPr>
          <p:nvPr>
            <p:ph type="title"/>
          </p:nvPr>
        </p:nvSpPr>
        <p:spPr>
          <a:xfrm>
            <a:off x="2666999" y="0"/>
            <a:ext cx="6019799" cy="632619"/>
          </a:xfrm>
        </p:spPr>
        <p:txBody>
          <a:bodyPr>
            <a:normAutofit/>
          </a:bodyPr>
          <a:lstStyle/>
          <a:p>
            <a:r>
              <a:rPr lang="en-US" sz="2200" b="1" dirty="0"/>
              <a:t>Population Shift Helps South and Southwest </a:t>
            </a:r>
          </a:p>
        </p:txBody>
      </p:sp>
      <p:sp>
        <p:nvSpPr>
          <p:cNvPr id="7" name="Content Placeholder 6"/>
          <p:cNvSpPr>
            <a:spLocks noGrp="1"/>
          </p:cNvSpPr>
          <p:nvPr>
            <p:ph idx="1"/>
          </p:nvPr>
        </p:nvSpPr>
        <p:spPr>
          <a:xfrm>
            <a:off x="2730498" y="632620"/>
            <a:ext cx="6337302" cy="5493544"/>
          </a:xfrm>
        </p:spPr>
        <p:txBody>
          <a:bodyPr>
            <a:normAutofit/>
          </a:bodyPr>
          <a:lstStyle/>
          <a:p>
            <a:pPr marL="285750" indent="-285750"/>
            <a:r>
              <a:rPr lang="en-US" sz="1400" b="1" dirty="0"/>
              <a:t>Texas, Florida and North Carolina will likely gain House seats in the 2022 elections, while Michigan, Ohio and Pennsylvania will continue to lose political clout: </a:t>
            </a:r>
          </a:p>
          <a:p>
            <a:pPr lvl="1"/>
            <a:r>
              <a:rPr lang="en-US" sz="1200" dirty="0">
                <a:solidFill>
                  <a:srgbClr val="000000"/>
                </a:solidFill>
              </a:rPr>
              <a:t>17 states’ representation may be affected by the once-a-decade census</a:t>
            </a:r>
          </a:p>
          <a:p>
            <a:pPr lvl="1"/>
            <a:r>
              <a:rPr lang="en-US" sz="1200" dirty="0">
                <a:solidFill>
                  <a:srgbClr val="000000"/>
                </a:solidFill>
              </a:rPr>
              <a:t>Continues decades-long trend of the South and West expanding more California, projected to lose one of its 53 seats, would lose House seat for first time</a:t>
            </a:r>
          </a:p>
          <a:p>
            <a:pPr lvl="1"/>
            <a:r>
              <a:rPr lang="en-US" sz="1200" dirty="0">
                <a:solidFill>
                  <a:srgbClr val="000000"/>
                </a:solidFill>
              </a:rPr>
              <a:t>Florida is projected to have a larger delegation (29) than New York (26)</a:t>
            </a:r>
          </a:p>
          <a:p>
            <a:pPr lvl="1"/>
            <a:r>
              <a:rPr lang="en-US" sz="1200" dirty="0">
                <a:solidFill>
                  <a:srgbClr val="000000"/>
                </a:solidFill>
              </a:rPr>
              <a:t>Reapportionment would be released after the census and in effect for 2022 elections </a:t>
            </a:r>
          </a:p>
          <a:p>
            <a:pPr lvl="1"/>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632619"/>
            <a:ext cx="2527299" cy="5391902"/>
          </a:xfrm>
          <a:prstGeom prst="rect">
            <a:avLst/>
          </a:prstGeom>
        </p:spPr>
      </p:pic>
      <p:pic>
        <p:nvPicPr>
          <p:cNvPr id="8" name="Picture 7">
            <a:extLst>
              <a:ext uri="{FF2B5EF4-FFF2-40B4-BE49-F238E27FC236}">
                <a16:creationId xmlns="" xmlns:a16="http://schemas.microsoft.com/office/drawing/2014/main" id="{AC664C85-D013-4D99-8EF7-E9307F48DB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6512" y="2509690"/>
            <a:ext cx="5562598" cy="3611564"/>
          </a:xfrm>
          <a:prstGeom prst="rect">
            <a:avLst/>
          </a:prstGeom>
        </p:spPr>
      </p:pic>
      <p:sp>
        <p:nvSpPr>
          <p:cNvPr id="10" name="Slide Number Placeholder 9"/>
          <p:cNvSpPr>
            <a:spLocks noGrp="1"/>
          </p:cNvSpPr>
          <p:nvPr>
            <p:ph type="sldNum" sz="quarter" idx="12"/>
          </p:nvPr>
        </p:nvSpPr>
        <p:spPr/>
        <p:txBody>
          <a:bodyPr/>
          <a:lstStyle/>
          <a:p>
            <a:fld id="{A016C445-BE9E-4D8C-8629-E4531DACDD91}" type="slidenum">
              <a:rPr lang="en-US" smtClean="0"/>
              <a:t>20</a:t>
            </a:fld>
            <a:endParaRPr lang="en-US"/>
          </a:p>
        </p:txBody>
      </p:sp>
    </p:spTree>
    <p:extLst>
      <p:ext uri="{BB962C8B-B14F-4D97-AF65-F5344CB8AC3E}">
        <p14:creationId xmlns:p14="http://schemas.microsoft.com/office/powerpoint/2010/main" val="419295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ASA Task Force on Government Advocacy </a:t>
            </a: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grpSp>
        <p:nvGrpSpPr>
          <p:cNvPr id="10" name="Group 14">
            <a:extLst>
              <a:ext uri="{FF2B5EF4-FFF2-40B4-BE49-F238E27FC236}">
                <a16:creationId xmlns="" xmlns:a16="http://schemas.microsoft.com/office/drawing/2014/main" id="{DB3957E0-8C4A-4011-9F08-497463F4CC59}"/>
              </a:ext>
            </a:extLst>
          </p:cNvPr>
          <p:cNvGrpSpPr/>
          <p:nvPr/>
        </p:nvGrpSpPr>
        <p:grpSpPr>
          <a:xfrm>
            <a:off x="6705600" y="-1143500"/>
            <a:ext cx="4125349" cy="3649099"/>
            <a:chOff x="0" y="0"/>
            <a:chExt cx="11000929" cy="9730929"/>
          </a:xfrm>
          <a:solidFill>
            <a:schemeClr val="accent1">
              <a:lumMod val="40000"/>
              <a:lumOff val="60000"/>
            </a:schemeClr>
          </a:solidFill>
        </p:grpSpPr>
        <p:grpSp>
          <p:nvGrpSpPr>
            <p:cNvPr id="12" name="Group 15">
              <a:extLst>
                <a:ext uri="{FF2B5EF4-FFF2-40B4-BE49-F238E27FC236}">
                  <a16:creationId xmlns="" xmlns:a16="http://schemas.microsoft.com/office/drawing/2014/main" id="{875809EA-3A92-4DA4-B2AF-C5E84F91F3D2}"/>
                </a:ext>
              </a:extLst>
            </p:cNvPr>
            <p:cNvGrpSpPr/>
            <p:nvPr/>
          </p:nvGrpSpPr>
          <p:grpSpPr>
            <a:xfrm rot="-2700000">
              <a:off x="2695062" y="1425062"/>
              <a:ext cx="6880806" cy="6880806"/>
              <a:chOff x="0" y="0"/>
              <a:chExt cx="1913890" cy="1913890"/>
            </a:xfrm>
            <a:grpFill/>
          </p:grpSpPr>
          <p:sp>
            <p:nvSpPr>
              <p:cNvPr id="15" name="Freeform 16">
                <a:extLst>
                  <a:ext uri="{FF2B5EF4-FFF2-40B4-BE49-F238E27FC236}">
                    <a16:creationId xmlns="" xmlns:a16="http://schemas.microsoft.com/office/drawing/2014/main" id="{4135EED7-3072-4E68-ABCD-0A952B1AC0E8}"/>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3" name="Group 17">
              <a:extLst>
                <a:ext uri="{FF2B5EF4-FFF2-40B4-BE49-F238E27FC236}">
                  <a16:creationId xmlns="" xmlns:a16="http://schemas.microsoft.com/office/drawing/2014/main" id="{CB93063C-3A83-414F-ACFE-949FD4752390}"/>
                </a:ext>
              </a:extLst>
            </p:cNvPr>
            <p:cNvGrpSpPr>
              <a:grpSpLocks noChangeAspect="1"/>
            </p:cNvGrpSpPr>
            <p:nvPr/>
          </p:nvGrpSpPr>
          <p:grpSpPr>
            <a:xfrm rot="-2700000">
              <a:off x="1425062" y="1425062"/>
              <a:ext cx="6880806" cy="6880806"/>
              <a:chOff x="0" y="0"/>
              <a:chExt cx="2653030" cy="2653030"/>
            </a:xfrm>
            <a:grpFill/>
          </p:grpSpPr>
          <p:sp>
            <p:nvSpPr>
              <p:cNvPr id="14" name="Freeform 18">
                <a:extLst>
                  <a:ext uri="{FF2B5EF4-FFF2-40B4-BE49-F238E27FC236}">
                    <a16:creationId xmlns="" xmlns:a16="http://schemas.microsoft.com/office/drawing/2014/main" id="{D479F481-3C75-42BE-8266-F7E4974BBA01}"/>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grpSp>
        <p:nvGrpSpPr>
          <p:cNvPr id="16" name="Group 14">
            <a:extLst>
              <a:ext uri="{FF2B5EF4-FFF2-40B4-BE49-F238E27FC236}">
                <a16:creationId xmlns="" xmlns:a16="http://schemas.microsoft.com/office/drawing/2014/main" id="{31CACB58-0C26-40A4-9E7D-E5F4BED064C4}"/>
              </a:ext>
            </a:extLst>
          </p:cNvPr>
          <p:cNvGrpSpPr/>
          <p:nvPr/>
        </p:nvGrpSpPr>
        <p:grpSpPr>
          <a:xfrm>
            <a:off x="-685800" y="3395151"/>
            <a:ext cx="4125349" cy="3649099"/>
            <a:chOff x="0" y="0"/>
            <a:chExt cx="11000929" cy="9730929"/>
          </a:xfrm>
          <a:solidFill>
            <a:schemeClr val="accent1">
              <a:lumMod val="40000"/>
              <a:lumOff val="60000"/>
            </a:schemeClr>
          </a:solidFill>
        </p:grpSpPr>
        <p:grpSp>
          <p:nvGrpSpPr>
            <p:cNvPr id="17"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20"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8" name="Group 17">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9" name="Freeform 18">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spTree>
    <p:extLst>
      <p:ext uri="{BB962C8B-B14F-4D97-AF65-F5344CB8AC3E}">
        <p14:creationId xmlns:p14="http://schemas.microsoft.com/office/powerpoint/2010/main" val="4151512333"/>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0"/>
            <a:ext cx="6553200" cy="818709"/>
          </a:xfrm>
        </p:spPr>
        <p:txBody>
          <a:bodyPr>
            <a:normAutofit/>
          </a:bodyPr>
          <a:lstStyle/>
          <a:p>
            <a:r>
              <a:rPr lang="en-US" sz="3200" b="1" dirty="0"/>
              <a:t>2021 Legislative Priorities</a:t>
            </a:r>
          </a:p>
        </p:txBody>
      </p:sp>
      <p:sp>
        <p:nvSpPr>
          <p:cNvPr id="13" name="Content Placeholder 12"/>
          <p:cNvSpPr>
            <a:spLocks noGrp="1"/>
          </p:cNvSpPr>
          <p:nvPr>
            <p:ph idx="1"/>
          </p:nvPr>
        </p:nvSpPr>
        <p:spPr>
          <a:xfrm>
            <a:off x="2057400" y="1066800"/>
            <a:ext cx="7086600" cy="4922521"/>
          </a:xfrm>
        </p:spPr>
        <p:txBody>
          <a:bodyPr>
            <a:normAutofit/>
          </a:bodyPr>
          <a:lstStyle/>
          <a:p>
            <a:pPr lvl="0"/>
            <a:r>
              <a:rPr lang="en-US" sz="2400" dirty="0"/>
              <a:t>Senate Infrastructure Package Passes 69-29</a:t>
            </a:r>
          </a:p>
          <a:p>
            <a:pPr lvl="0"/>
            <a:r>
              <a:rPr lang="en-US" sz="2400" dirty="0"/>
              <a:t>H.R. 26 – Technical Corrections to Ban on Reverse Auctions Becomes Law 7/26/21</a:t>
            </a:r>
          </a:p>
          <a:p>
            <a:pPr lvl="0"/>
            <a:r>
              <a:rPr lang="en-US" sz="2400" dirty="0"/>
              <a:t>H.R. 2949 – Exemption of Increases to the Miller Act Bond Threshold </a:t>
            </a:r>
          </a:p>
          <a:p>
            <a:pPr lvl="0"/>
            <a:r>
              <a:rPr lang="en-US" sz="2400" dirty="0"/>
              <a:t>H.R. 1641, S. 638 – P3 Bonding Surface Transportation Requirements </a:t>
            </a:r>
          </a:p>
          <a:p>
            <a:pPr lvl="0"/>
            <a:r>
              <a:rPr lang="en-US" sz="2400" dirty="0"/>
              <a:t>Educating the House Construction Procurement Caucus</a:t>
            </a:r>
          </a:p>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sp>
        <p:nvSpPr>
          <p:cNvPr id="3" name="Slide Number Placeholder 2"/>
          <p:cNvSpPr>
            <a:spLocks noGrp="1"/>
          </p:cNvSpPr>
          <p:nvPr>
            <p:ph type="sldNum" sz="quarter" idx="12"/>
          </p:nvPr>
        </p:nvSpPr>
        <p:spPr/>
        <p:txBody>
          <a:bodyPr/>
          <a:lstStyle/>
          <a:p>
            <a:fld id="{A016C445-BE9E-4D8C-8629-E4531DACDD91}" type="slidenum">
              <a:rPr lang="en-US" smtClean="0"/>
              <a:t>22</a:t>
            </a:fld>
            <a:endParaRPr lang="en-US"/>
          </a:p>
        </p:txBody>
      </p:sp>
    </p:spTree>
    <p:extLst>
      <p:ext uri="{BB962C8B-B14F-4D97-AF65-F5344CB8AC3E}">
        <p14:creationId xmlns:p14="http://schemas.microsoft.com/office/powerpoint/2010/main" val="3695903859"/>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0"/>
            <a:ext cx="6553200" cy="818709"/>
          </a:xfrm>
        </p:spPr>
        <p:txBody>
          <a:bodyPr>
            <a:normAutofit/>
          </a:bodyPr>
          <a:lstStyle/>
          <a:p>
            <a:r>
              <a:rPr lang="en-US" sz="3200" b="1" dirty="0"/>
              <a:t>2022 Legislative Priorities</a:t>
            </a:r>
          </a:p>
        </p:txBody>
      </p:sp>
      <p:sp>
        <p:nvSpPr>
          <p:cNvPr id="13" name="Content Placeholder 12"/>
          <p:cNvSpPr>
            <a:spLocks noGrp="1"/>
          </p:cNvSpPr>
          <p:nvPr>
            <p:ph idx="1"/>
          </p:nvPr>
        </p:nvSpPr>
        <p:spPr>
          <a:xfrm>
            <a:off x="2057400" y="1066800"/>
            <a:ext cx="7086600" cy="4922521"/>
          </a:xfrm>
        </p:spPr>
        <p:txBody>
          <a:bodyPr>
            <a:normAutofit/>
          </a:bodyPr>
          <a:lstStyle/>
          <a:p>
            <a:pPr lvl="0"/>
            <a:r>
              <a:rPr lang="en-US" sz="2800" dirty="0"/>
              <a:t>Implementation of infrastructure package </a:t>
            </a:r>
          </a:p>
          <a:p>
            <a:r>
              <a:rPr lang="en-US" sz="2800" dirty="0"/>
              <a:t>Price Escalation in federal contracts </a:t>
            </a:r>
          </a:p>
          <a:p>
            <a:pPr lvl="0"/>
            <a:r>
              <a:rPr lang="en-US" sz="2800" b="1" dirty="0"/>
              <a:t>Introduction of Comprehensive Federal Procurement Legislation: </a:t>
            </a:r>
            <a:r>
              <a:rPr lang="en-US" sz="2800" dirty="0"/>
              <a:t>change order and statute of repose reform, and pre bid transparency in federal contracts </a:t>
            </a:r>
          </a:p>
          <a:p>
            <a:pPr lvl="0"/>
            <a:r>
              <a:rPr lang="en-US" sz="2800" dirty="0"/>
              <a:t>P3 Bonding Water Transportation Projects </a:t>
            </a:r>
          </a:p>
          <a:p>
            <a:pPr lvl="0"/>
            <a:r>
              <a:rPr lang="en-US" sz="2800" dirty="0"/>
              <a:t>Federal SBA Bonding Retainage Reform</a:t>
            </a:r>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sp>
        <p:nvSpPr>
          <p:cNvPr id="3" name="Slide Number Placeholder 2"/>
          <p:cNvSpPr>
            <a:spLocks noGrp="1"/>
          </p:cNvSpPr>
          <p:nvPr>
            <p:ph type="sldNum" sz="quarter" idx="12"/>
          </p:nvPr>
        </p:nvSpPr>
        <p:spPr/>
        <p:txBody>
          <a:bodyPr/>
          <a:lstStyle/>
          <a:p>
            <a:fld id="{A016C445-BE9E-4D8C-8629-E4531DACDD91}" type="slidenum">
              <a:rPr lang="en-US" smtClean="0"/>
              <a:t>23</a:t>
            </a:fld>
            <a:endParaRPr lang="en-US"/>
          </a:p>
        </p:txBody>
      </p:sp>
    </p:spTree>
    <p:extLst>
      <p:ext uri="{BB962C8B-B14F-4D97-AF65-F5344CB8AC3E}">
        <p14:creationId xmlns:p14="http://schemas.microsoft.com/office/powerpoint/2010/main" val="3497408355"/>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sign with black text&#10;&#10;Description automatically generated">
            <a:extLst>
              <a:ext uri="{FF2B5EF4-FFF2-40B4-BE49-F238E27FC236}">
                <a16:creationId xmlns="" xmlns:a16="http://schemas.microsoft.com/office/drawing/2014/main" id="{401AD329-3E46-4823-B364-017255425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966" y="4355"/>
            <a:ext cx="7376160" cy="237278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840" y="2372789"/>
            <a:ext cx="7376160" cy="4485211"/>
          </a:xfrm>
          <a:prstGeom prst="rect">
            <a:avLst/>
          </a:prstGeom>
        </p:spPr>
      </p:pic>
      <p:grpSp>
        <p:nvGrpSpPr>
          <p:cNvPr id="10" name="Group 9">
            <a:extLst>
              <a:ext uri="{FF2B5EF4-FFF2-40B4-BE49-F238E27FC236}">
                <a16:creationId xmlns="" xmlns:a16="http://schemas.microsoft.com/office/drawing/2014/main" id="{4B08CA26-81C1-43DD-ADEA-C26D52E1B8FE}"/>
              </a:ext>
            </a:extLst>
          </p:cNvPr>
          <p:cNvGrpSpPr/>
          <p:nvPr/>
        </p:nvGrpSpPr>
        <p:grpSpPr>
          <a:xfrm>
            <a:off x="-2521687" y="990600"/>
            <a:ext cx="5073853" cy="5740603"/>
            <a:chOff x="0" y="0"/>
            <a:chExt cx="13530274" cy="15308274"/>
          </a:xfrm>
        </p:grpSpPr>
        <p:grpSp>
          <p:nvGrpSpPr>
            <p:cNvPr id="11" name="Group 8">
              <a:extLst>
                <a:ext uri="{FF2B5EF4-FFF2-40B4-BE49-F238E27FC236}">
                  <a16:creationId xmlns="" xmlns:a16="http://schemas.microsoft.com/office/drawing/2014/main" id="{9A66B727-7DDF-4AEC-997A-D08EC4DD9525}"/>
                </a:ext>
              </a:extLst>
            </p:cNvPr>
            <p:cNvGrpSpPr>
              <a:grpSpLocks noChangeAspect="1"/>
            </p:cNvGrpSpPr>
            <p:nvPr/>
          </p:nvGrpSpPr>
          <p:grpSpPr>
            <a:xfrm rot="-2700000">
              <a:off x="1981463" y="1981463"/>
              <a:ext cx="9567348" cy="9567348"/>
              <a:chOff x="0" y="0"/>
              <a:chExt cx="2653030" cy="2653030"/>
            </a:xfrm>
          </p:grpSpPr>
          <p:sp>
            <p:nvSpPr>
              <p:cNvPr id="14" name="Freeform 9">
                <a:extLst>
                  <a:ext uri="{FF2B5EF4-FFF2-40B4-BE49-F238E27FC236}">
                    <a16:creationId xmlns="" xmlns:a16="http://schemas.microsoft.com/office/drawing/2014/main" id="{83D1D0A3-F04A-4EED-A816-FA3B355A58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2" name="Group 10">
              <a:extLst>
                <a:ext uri="{FF2B5EF4-FFF2-40B4-BE49-F238E27FC236}">
                  <a16:creationId xmlns="" xmlns:a16="http://schemas.microsoft.com/office/drawing/2014/main" id="{EF10BE8E-6830-49CA-BD3A-6E648637F618}"/>
                </a:ext>
              </a:extLst>
            </p:cNvPr>
            <p:cNvGrpSpPr/>
            <p:nvPr/>
          </p:nvGrpSpPr>
          <p:grpSpPr>
            <a:xfrm rot="-2700000">
              <a:off x="1981463" y="3759463"/>
              <a:ext cx="9567348" cy="9567348"/>
              <a:chOff x="0" y="0"/>
              <a:chExt cx="1913890" cy="1913890"/>
            </a:xfrm>
          </p:grpSpPr>
          <p:sp>
            <p:nvSpPr>
              <p:cNvPr id="13" name="Freeform 11">
                <a:extLst>
                  <a:ext uri="{FF2B5EF4-FFF2-40B4-BE49-F238E27FC236}">
                    <a16:creationId xmlns="" xmlns:a16="http://schemas.microsoft.com/office/drawing/2014/main" id="{85AEC7AB-F95A-4E50-B38B-D925AAA7088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
        <p:nvSpPr>
          <p:cNvPr id="6" name="Slide Number Placeholder 5"/>
          <p:cNvSpPr>
            <a:spLocks noGrp="1"/>
          </p:cNvSpPr>
          <p:nvPr>
            <p:ph type="sldNum" sz="quarter" idx="12"/>
          </p:nvPr>
        </p:nvSpPr>
        <p:spPr/>
        <p:txBody>
          <a:bodyPr/>
          <a:lstStyle/>
          <a:p>
            <a:fld id="{A016C445-BE9E-4D8C-8629-E4531DACDD91}" type="slidenum">
              <a:rPr lang="en-US" smtClean="0"/>
              <a:t>24</a:t>
            </a:fld>
            <a:endParaRPr lang="en-US"/>
          </a:p>
        </p:txBody>
      </p:sp>
    </p:spTree>
    <p:extLst>
      <p:ext uri="{BB962C8B-B14F-4D97-AF65-F5344CB8AC3E}">
        <p14:creationId xmlns:p14="http://schemas.microsoft.com/office/powerpoint/2010/main" val="361791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49"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068" y="1642220"/>
            <a:ext cx="6680200" cy="5010150"/>
          </a:xfrm>
          <a:prstGeom prst="rect">
            <a:avLst/>
          </a:prstGeom>
        </p:spPr>
      </p:pic>
      <p:pic>
        <p:nvPicPr>
          <p:cNvPr id="7" name="Picture 6" descr="A white sign with black text&#10;&#10;Description automatically generated">
            <a:extLst>
              <a:ext uri="{FF2B5EF4-FFF2-40B4-BE49-F238E27FC236}">
                <a16:creationId xmlns="" xmlns:a16="http://schemas.microsoft.com/office/drawing/2014/main" id="{2AFFB81F-BBA2-4F82-9D52-BD2635A08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824" y="205630"/>
            <a:ext cx="5330687" cy="2028262"/>
          </a:xfrm>
          <a:prstGeom prst="rect">
            <a:avLst/>
          </a:prstGeom>
        </p:spPr>
      </p:pic>
      <p:grpSp>
        <p:nvGrpSpPr>
          <p:cNvPr id="5" name="Group 14">
            <a:extLst>
              <a:ext uri="{FF2B5EF4-FFF2-40B4-BE49-F238E27FC236}">
                <a16:creationId xmlns="" xmlns:a16="http://schemas.microsoft.com/office/drawing/2014/main" id="{31CACB58-0C26-40A4-9E7D-E5F4BED064C4}"/>
              </a:ext>
            </a:extLst>
          </p:cNvPr>
          <p:cNvGrpSpPr/>
          <p:nvPr/>
        </p:nvGrpSpPr>
        <p:grpSpPr>
          <a:xfrm>
            <a:off x="-1447800" y="-23949"/>
            <a:ext cx="4125349" cy="3649099"/>
            <a:chOff x="0" y="0"/>
            <a:chExt cx="11000929" cy="9730929"/>
          </a:xfrm>
          <a:solidFill>
            <a:schemeClr val="accent1">
              <a:lumMod val="40000"/>
              <a:lumOff val="60000"/>
            </a:schemeClr>
          </a:solidFill>
        </p:grpSpPr>
        <p:grpSp>
          <p:nvGrpSpPr>
            <p:cNvPr id="6"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0"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8" name="Group 7">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9" name="Freeform 8">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sp>
        <p:nvSpPr>
          <p:cNvPr id="11" name="Slide Number Placeholder 10"/>
          <p:cNvSpPr>
            <a:spLocks noGrp="1"/>
          </p:cNvSpPr>
          <p:nvPr>
            <p:ph type="sldNum" sz="quarter" idx="12"/>
          </p:nvPr>
        </p:nvSpPr>
        <p:spPr/>
        <p:txBody>
          <a:bodyPr/>
          <a:lstStyle/>
          <a:p>
            <a:fld id="{A016C445-BE9E-4D8C-8629-E4531DACDD91}" type="slidenum">
              <a:rPr lang="en-US" smtClean="0"/>
              <a:t>25</a:t>
            </a:fld>
            <a:endParaRPr lang="en-US"/>
          </a:p>
        </p:txBody>
      </p:sp>
    </p:spTree>
    <p:extLst>
      <p:ext uri="{BB962C8B-B14F-4D97-AF65-F5344CB8AC3E}">
        <p14:creationId xmlns:p14="http://schemas.microsoft.com/office/powerpoint/2010/main" val="390359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901543"/>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pic>
        <p:nvPicPr>
          <p:cNvPr id="9" name="Picture 8">
            <a:extLst>
              <a:ext uri="{FF2B5EF4-FFF2-40B4-BE49-F238E27FC236}">
                <a16:creationId xmlns="" xmlns:a16="http://schemas.microsoft.com/office/drawing/2014/main" id="{5AB51AE5-37DF-42FB-94E1-302D836A4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771"/>
            <a:ext cx="7391400" cy="6858000"/>
          </a:xfrm>
          <a:prstGeom prst="rect">
            <a:avLst/>
          </a:prstGeom>
        </p:spPr>
      </p:pic>
      <p:sp>
        <p:nvSpPr>
          <p:cNvPr id="7" name="Rectangle 6"/>
          <p:cNvSpPr/>
          <p:nvPr/>
        </p:nvSpPr>
        <p:spPr>
          <a:xfrm rot="10800000" flipV="1">
            <a:off x="3733271" y="5469637"/>
            <a:ext cx="3352800" cy="646331"/>
          </a:xfrm>
          <a:prstGeom prst="rect">
            <a:avLst/>
          </a:prstGeom>
        </p:spPr>
        <p:txBody>
          <a:bodyPr wrap="square">
            <a:spAutoFit/>
          </a:bodyPr>
          <a:lstStyle/>
          <a:p>
            <a:pPr algn="ctr">
              <a:spcBef>
                <a:spcPts val="1400"/>
              </a:spcBef>
              <a:spcAft>
                <a:spcPts val="1400"/>
              </a:spcAft>
            </a:pPr>
            <a:r>
              <a:rPr lang="en-US" b="1" dirty="0">
                <a:solidFill>
                  <a:schemeClr val="bg1"/>
                </a:solidFill>
                <a:latin typeface="Times New Roman" panose="02020603050405020304" pitchFamily="18" charset="0"/>
              </a:rPr>
              <a:t>2023 Legislative Fly-In          June 13-15, 2023</a:t>
            </a:r>
          </a:p>
        </p:txBody>
      </p:sp>
      <p:grpSp>
        <p:nvGrpSpPr>
          <p:cNvPr id="14" name="Group 13">
            <a:extLst>
              <a:ext uri="{FF2B5EF4-FFF2-40B4-BE49-F238E27FC236}">
                <a16:creationId xmlns="" xmlns:a16="http://schemas.microsoft.com/office/drawing/2014/main" id="{4B08CA26-81C1-43DD-ADEA-C26D52E1B8FE}"/>
              </a:ext>
            </a:extLst>
          </p:cNvPr>
          <p:cNvGrpSpPr/>
          <p:nvPr/>
        </p:nvGrpSpPr>
        <p:grpSpPr>
          <a:xfrm>
            <a:off x="-1981200" y="-727501"/>
            <a:ext cx="5073853" cy="5740603"/>
            <a:chOff x="0" y="0"/>
            <a:chExt cx="13530274" cy="15308274"/>
          </a:xfrm>
        </p:grpSpPr>
        <p:grpSp>
          <p:nvGrpSpPr>
            <p:cNvPr id="15" name="Group 8">
              <a:extLst>
                <a:ext uri="{FF2B5EF4-FFF2-40B4-BE49-F238E27FC236}">
                  <a16:creationId xmlns="" xmlns:a16="http://schemas.microsoft.com/office/drawing/2014/main" id="{9A66B727-7DDF-4AEC-997A-D08EC4DD9525}"/>
                </a:ext>
              </a:extLst>
            </p:cNvPr>
            <p:cNvGrpSpPr>
              <a:grpSpLocks noChangeAspect="1"/>
            </p:cNvGrpSpPr>
            <p:nvPr/>
          </p:nvGrpSpPr>
          <p:grpSpPr>
            <a:xfrm rot="-2700000">
              <a:off x="1981463" y="1981463"/>
              <a:ext cx="9567348" cy="9567348"/>
              <a:chOff x="0" y="0"/>
              <a:chExt cx="2653030" cy="2653030"/>
            </a:xfrm>
          </p:grpSpPr>
          <p:sp>
            <p:nvSpPr>
              <p:cNvPr id="18" name="Freeform 9">
                <a:extLst>
                  <a:ext uri="{FF2B5EF4-FFF2-40B4-BE49-F238E27FC236}">
                    <a16:creationId xmlns="" xmlns:a16="http://schemas.microsoft.com/office/drawing/2014/main" id="{83D1D0A3-F04A-4EED-A816-FA3B355A58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6" name="Group 10">
              <a:extLst>
                <a:ext uri="{FF2B5EF4-FFF2-40B4-BE49-F238E27FC236}">
                  <a16:creationId xmlns="" xmlns:a16="http://schemas.microsoft.com/office/drawing/2014/main" id="{EF10BE8E-6830-49CA-BD3A-6E648637F618}"/>
                </a:ext>
              </a:extLst>
            </p:cNvPr>
            <p:cNvGrpSpPr/>
            <p:nvPr/>
          </p:nvGrpSpPr>
          <p:grpSpPr>
            <a:xfrm rot="-2700000">
              <a:off x="1981463" y="3759463"/>
              <a:ext cx="9567348" cy="9567348"/>
              <a:chOff x="0" y="0"/>
              <a:chExt cx="1913890" cy="1913890"/>
            </a:xfrm>
          </p:grpSpPr>
          <p:sp>
            <p:nvSpPr>
              <p:cNvPr id="17" name="Freeform 11">
                <a:extLst>
                  <a:ext uri="{FF2B5EF4-FFF2-40B4-BE49-F238E27FC236}">
                    <a16:creationId xmlns="" xmlns:a16="http://schemas.microsoft.com/office/drawing/2014/main" id="{85AEC7AB-F95A-4E50-B38B-D925AAA7088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
        <p:nvSpPr>
          <p:cNvPr id="3" name="Slide Number Placeholder 2"/>
          <p:cNvSpPr>
            <a:spLocks noGrp="1"/>
          </p:cNvSpPr>
          <p:nvPr>
            <p:ph type="sldNum" sz="quarter" idx="12"/>
          </p:nvPr>
        </p:nvSpPr>
        <p:spPr/>
        <p:txBody>
          <a:bodyPr/>
          <a:lstStyle/>
          <a:p>
            <a:fld id="{A016C445-BE9E-4D8C-8629-E4531DACDD91}" type="slidenum">
              <a:rPr lang="en-US" smtClean="0"/>
              <a:t>26</a:t>
            </a:fld>
            <a:endParaRPr lang="en-US"/>
          </a:p>
        </p:txBody>
      </p:sp>
    </p:spTree>
    <p:extLst>
      <p:ext uri="{BB962C8B-B14F-4D97-AF65-F5344CB8AC3E}">
        <p14:creationId xmlns:p14="http://schemas.microsoft.com/office/powerpoint/2010/main" val="490045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ASA Member, </a:t>
            </a:r>
            <a:r>
              <a:rPr lang="en-US" dirty="0" err="1"/>
              <a:t>Kerrick</a:t>
            </a:r>
            <a:r>
              <a:rPr lang="en-US" dirty="0"/>
              <a:t> </a:t>
            </a:r>
            <a:r>
              <a:rPr lang="en-US" dirty="0" err="1"/>
              <a:t>Whisenant</a:t>
            </a:r>
            <a:r>
              <a:rPr lang="en-US" dirty="0"/>
              <a:t>, hosts Rep. Brooks (R-AL) on August 20, 2020 to discuss the unfair competition practices on the construction by the Federal Prison Industries.</a:t>
            </a:r>
          </a:p>
          <a:p>
            <a:pPr algn="ctr"/>
            <a:endParaRPr lang="en-US" dirty="0"/>
          </a:p>
          <a:p>
            <a:pPr algn="ctr"/>
            <a:endParaRPr lang="en-US" dirty="0"/>
          </a:p>
          <a:p>
            <a:pPr algn="ctr"/>
            <a:endParaRPr lang="en-US" dirty="0"/>
          </a:p>
          <a:p>
            <a:pPr algn="ctr"/>
            <a:endParaRPr lang="en-US" dirty="0"/>
          </a:p>
          <a:p>
            <a:pPr algn="ctr"/>
            <a:r>
              <a:rPr lang="en-US" dirty="0"/>
              <a:t>NOTE: Over 2,000 ASA Members viewed these posts.</a:t>
            </a:r>
          </a:p>
        </p:txBody>
      </p:sp>
      <p:sp>
        <p:nvSpPr>
          <p:cNvPr id="5" name="Subtitle 2"/>
          <p:cNvSpPr txBox="1">
            <a:spLocks/>
          </p:cNvSpPr>
          <p:nvPr/>
        </p:nvSpPr>
        <p:spPr>
          <a:xfrm>
            <a:off x="2057400" y="6217985"/>
            <a:ext cx="6172200" cy="48504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lumMod val="50000"/>
                  </a:schemeClr>
                </a:solidFill>
              </a:rPr>
              <a:t>American Subcontractors Association</a:t>
            </a:r>
          </a:p>
          <a:p>
            <a:pPr marL="0" indent="0" algn="ctr">
              <a:buNone/>
            </a:pPr>
            <a:r>
              <a:rPr lang="en-US" sz="1400" dirty="0">
                <a:solidFill>
                  <a:schemeClr val="bg1">
                    <a:lumMod val="50000"/>
                  </a:schemeClr>
                </a:solidFill>
              </a:rPr>
              <a:t>www.asaonline.com | www.subexcel.com | http://contractorscompass.org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217986"/>
            <a:ext cx="697992" cy="485045"/>
          </a:xfrm>
          <a:prstGeom prst="rect">
            <a:avLst/>
          </a:prstGeom>
        </p:spPr>
      </p:pic>
      <p:sp>
        <p:nvSpPr>
          <p:cNvPr id="7" name="Rectangle 6"/>
          <p:cNvSpPr/>
          <p:nvPr/>
        </p:nvSpPr>
        <p:spPr>
          <a:xfrm rot="10800000" flipV="1">
            <a:off x="3733271" y="5290100"/>
            <a:ext cx="3352800" cy="1005403"/>
          </a:xfrm>
          <a:prstGeom prst="rect">
            <a:avLst/>
          </a:prstGeom>
        </p:spPr>
        <p:txBody>
          <a:bodyPr wrap="square">
            <a:spAutoFit/>
          </a:bodyPr>
          <a:lstStyle/>
          <a:p>
            <a:pPr algn="ctr">
              <a:spcBef>
                <a:spcPts val="1400"/>
              </a:spcBef>
              <a:spcAft>
                <a:spcPts val="1400"/>
              </a:spcAft>
            </a:pPr>
            <a:endParaRPr lang="en-US" b="1" dirty="0">
              <a:solidFill>
                <a:schemeClr val="bg1"/>
              </a:solidFill>
              <a:latin typeface="Times New Roman" panose="02020603050405020304" pitchFamily="18" charset="0"/>
            </a:endParaRPr>
          </a:p>
          <a:p>
            <a:pPr algn="ctr">
              <a:spcBef>
                <a:spcPts val="1400"/>
              </a:spcBef>
              <a:spcAft>
                <a:spcPts val="1400"/>
              </a:spcAft>
            </a:pPr>
            <a:r>
              <a:rPr lang="en-US" b="1" dirty="0">
                <a:solidFill>
                  <a:schemeClr val="bg1"/>
                </a:solidFill>
                <a:latin typeface="Times New Roman" panose="02020603050405020304" pitchFamily="18" charset="0"/>
              </a:rPr>
              <a:t>2021 Legislative Fly-In</a:t>
            </a:r>
            <a:endParaRPr lang="en-US" b="0" i="0" dirty="0">
              <a:solidFill>
                <a:schemeClr val="bg1"/>
              </a:solidFill>
              <a:effectLst/>
              <a:latin typeface="Times New Roman" panose="02020603050405020304" pitchFamily="18" charset="0"/>
            </a:endParaRPr>
          </a:p>
        </p:txBody>
      </p:sp>
      <p:pic>
        <p:nvPicPr>
          <p:cNvPr id="8" name="Picture 7" descr="C:\Users\mtjo\AppData\Local\Temp\thumbnail_IMG_3580.png"/>
          <p:cNvPicPr/>
          <p:nvPr/>
        </p:nvPicPr>
        <p:blipFill>
          <a:blip r:embed="rId3">
            <a:extLst>
              <a:ext uri="{28A0092B-C50C-407E-A947-70E740481C1C}">
                <a14:useLocalDpi xmlns:a14="http://schemas.microsoft.com/office/drawing/2010/main" val="0"/>
              </a:ext>
            </a:extLst>
          </a:blip>
          <a:srcRect/>
          <a:stretch>
            <a:fillRect/>
          </a:stretch>
        </p:blipFill>
        <p:spPr bwMode="auto">
          <a:xfrm>
            <a:off x="2397522" y="139401"/>
            <a:ext cx="2809875" cy="5880399"/>
          </a:xfrm>
          <a:prstGeom prst="rect">
            <a:avLst/>
          </a:prstGeom>
          <a:noFill/>
          <a:ln>
            <a:noFill/>
          </a:ln>
        </p:spPr>
      </p:pic>
      <p:pic>
        <p:nvPicPr>
          <p:cNvPr id="10" name="Picture 9" descr="C:\Users\mtjo\AppData\Local\Temp\thumbnail_IMG_3579.png"/>
          <p:cNvPicPr/>
          <p:nvPr/>
        </p:nvPicPr>
        <p:blipFill>
          <a:blip r:embed="rId4">
            <a:extLst>
              <a:ext uri="{28A0092B-C50C-407E-A947-70E740481C1C}">
                <a14:useLocalDpi xmlns:a14="http://schemas.microsoft.com/office/drawing/2010/main" val="0"/>
              </a:ext>
            </a:extLst>
          </a:blip>
          <a:srcRect/>
          <a:stretch>
            <a:fillRect/>
          </a:stretch>
        </p:blipFill>
        <p:spPr bwMode="auto">
          <a:xfrm>
            <a:off x="5681133" y="30480"/>
            <a:ext cx="2809875" cy="6096000"/>
          </a:xfrm>
          <a:prstGeom prst="rect">
            <a:avLst/>
          </a:prstGeom>
          <a:noFill/>
          <a:ln>
            <a:noFill/>
          </a:ln>
        </p:spPr>
      </p:pic>
      <p:sp>
        <p:nvSpPr>
          <p:cNvPr id="3" name="Slide Number Placeholder 2"/>
          <p:cNvSpPr>
            <a:spLocks noGrp="1"/>
          </p:cNvSpPr>
          <p:nvPr>
            <p:ph type="sldNum" sz="quarter" idx="12"/>
          </p:nvPr>
        </p:nvSpPr>
        <p:spPr/>
        <p:txBody>
          <a:bodyPr/>
          <a:lstStyle/>
          <a:p>
            <a:fld id="{A016C445-BE9E-4D8C-8629-E4531DACDD91}" type="slidenum">
              <a:rPr lang="en-US" smtClean="0"/>
              <a:t>27</a:t>
            </a:fld>
            <a:endParaRPr lang="en-US"/>
          </a:p>
        </p:txBody>
      </p:sp>
    </p:spTree>
    <p:extLst>
      <p:ext uri="{BB962C8B-B14F-4D97-AF65-F5344CB8AC3E}">
        <p14:creationId xmlns:p14="http://schemas.microsoft.com/office/powerpoint/2010/main" val="1860121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11237" y="251811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Regulatory Update </a:t>
            </a: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841" y="2133600"/>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 xmlns:a16="http://schemas.microsoft.com/office/drawing/2014/main" id="{332641B5-3929-4A7F-9F09-AB5FB95E392A}"/>
              </a:ext>
            </a:extLst>
          </p:cNvPr>
          <p:cNvGrpSpPr/>
          <p:nvPr/>
        </p:nvGrpSpPr>
        <p:grpSpPr>
          <a:xfrm>
            <a:off x="-2536927" y="2921382"/>
            <a:ext cx="5073853" cy="5740603"/>
            <a:chOff x="0" y="0"/>
            <a:chExt cx="13530274" cy="15308274"/>
          </a:xfrm>
        </p:grpSpPr>
        <p:grpSp>
          <p:nvGrpSpPr>
            <p:cNvPr id="21" name="Group 8">
              <a:extLst>
                <a:ext uri="{FF2B5EF4-FFF2-40B4-BE49-F238E27FC236}">
                  <a16:creationId xmlns="" xmlns:a16="http://schemas.microsoft.com/office/drawing/2014/main" id="{75CD07CD-C31A-4834-997C-A4446A6C150F}"/>
                </a:ext>
              </a:extLst>
            </p:cNvPr>
            <p:cNvGrpSpPr>
              <a:grpSpLocks noChangeAspect="1"/>
            </p:cNvGrpSpPr>
            <p:nvPr/>
          </p:nvGrpSpPr>
          <p:grpSpPr>
            <a:xfrm rot="-2700000">
              <a:off x="1981463" y="1981463"/>
              <a:ext cx="9567348" cy="9567348"/>
              <a:chOff x="0" y="0"/>
              <a:chExt cx="2653030" cy="2653030"/>
            </a:xfrm>
          </p:grpSpPr>
          <p:sp>
            <p:nvSpPr>
              <p:cNvPr id="24" name="Freeform 9">
                <a:extLst>
                  <a:ext uri="{FF2B5EF4-FFF2-40B4-BE49-F238E27FC236}">
                    <a16:creationId xmlns="" xmlns:a16="http://schemas.microsoft.com/office/drawing/2014/main" id="{059E9C23-06BB-44D1-9B49-3C26FC0CD8F0}"/>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22" name="Group 10">
              <a:extLst>
                <a:ext uri="{FF2B5EF4-FFF2-40B4-BE49-F238E27FC236}">
                  <a16:creationId xmlns="" xmlns:a16="http://schemas.microsoft.com/office/drawing/2014/main" id="{5A6F2D27-12E3-4CBC-B992-6FE27CBE6506}"/>
                </a:ext>
              </a:extLst>
            </p:cNvPr>
            <p:cNvGrpSpPr/>
            <p:nvPr/>
          </p:nvGrpSpPr>
          <p:grpSpPr>
            <a:xfrm rot="-2700000">
              <a:off x="1981463" y="3759463"/>
              <a:ext cx="9567348" cy="9567348"/>
              <a:chOff x="0" y="0"/>
              <a:chExt cx="1913890" cy="1913890"/>
            </a:xfrm>
          </p:grpSpPr>
          <p:sp>
            <p:nvSpPr>
              <p:cNvPr id="23" name="Freeform 11">
                <a:extLst>
                  <a:ext uri="{FF2B5EF4-FFF2-40B4-BE49-F238E27FC236}">
                    <a16:creationId xmlns="" xmlns:a16="http://schemas.microsoft.com/office/drawing/2014/main" id="{940B41F6-618F-4281-8B72-C04717C324A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grpSp>
        <p:nvGrpSpPr>
          <p:cNvPr id="25" name="Group 24">
            <a:extLst>
              <a:ext uri="{FF2B5EF4-FFF2-40B4-BE49-F238E27FC236}">
                <a16:creationId xmlns="" xmlns:a16="http://schemas.microsoft.com/office/drawing/2014/main" id="{1A289E21-65AB-4A39-9F96-2DDF40E72DE1}"/>
              </a:ext>
            </a:extLst>
          </p:cNvPr>
          <p:cNvGrpSpPr/>
          <p:nvPr/>
        </p:nvGrpSpPr>
        <p:grpSpPr>
          <a:xfrm>
            <a:off x="6172200" y="-2319762"/>
            <a:ext cx="5073853" cy="5740603"/>
            <a:chOff x="0" y="0"/>
            <a:chExt cx="13530274" cy="15308274"/>
          </a:xfrm>
        </p:grpSpPr>
        <p:grpSp>
          <p:nvGrpSpPr>
            <p:cNvPr id="26" name="Group 8">
              <a:extLst>
                <a:ext uri="{FF2B5EF4-FFF2-40B4-BE49-F238E27FC236}">
                  <a16:creationId xmlns="" xmlns:a16="http://schemas.microsoft.com/office/drawing/2014/main" id="{F2D76973-01FF-441B-9C3A-DDAA88605F56}"/>
                </a:ext>
              </a:extLst>
            </p:cNvPr>
            <p:cNvGrpSpPr>
              <a:grpSpLocks noChangeAspect="1"/>
            </p:cNvGrpSpPr>
            <p:nvPr/>
          </p:nvGrpSpPr>
          <p:grpSpPr>
            <a:xfrm rot="-2700000">
              <a:off x="1981463" y="1981463"/>
              <a:ext cx="9567348" cy="9567348"/>
              <a:chOff x="0" y="0"/>
              <a:chExt cx="2653030" cy="2653030"/>
            </a:xfrm>
          </p:grpSpPr>
          <p:sp>
            <p:nvSpPr>
              <p:cNvPr id="29" name="Freeform 9">
                <a:extLst>
                  <a:ext uri="{FF2B5EF4-FFF2-40B4-BE49-F238E27FC236}">
                    <a16:creationId xmlns="" xmlns:a16="http://schemas.microsoft.com/office/drawing/2014/main" id="{D9B60628-523D-44F1-AD13-9C5274E86D28}"/>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27" name="Group 10">
              <a:extLst>
                <a:ext uri="{FF2B5EF4-FFF2-40B4-BE49-F238E27FC236}">
                  <a16:creationId xmlns="" xmlns:a16="http://schemas.microsoft.com/office/drawing/2014/main" id="{2DB601F3-09EA-4B6D-9CB6-EC34379AED3F}"/>
                </a:ext>
              </a:extLst>
            </p:cNvPr>
            <p:cNvGrpSpPr/>
            <p:nvPr/>
          </p:nvGrpSpPr>
          <p:grpSpPr>
            <a:xfrm rot="-2700000">
              <a:off x="1981463" y="3759463"/>
              <a:ext cx="9567348" cy="9567348"/>
              <a:chOff x="0" y="0"/>
              <a:chExt cx="1913890" cy="1913890"/>
            </a:xfrm>
          </p:grpSpPr>
          <p:sp>
            <p:nvSpPr>
              <p:cNvPr id="28" name="Freeform 11">
                <a:extLst>
                  <a:ext uri="{FF2B5EF4-FFF2-40B4-BE49-F238E27FC236}">
                    <a16:creationId xmlns="" xmlns:a16="http://schemas.microsoft.com/office/drawing/2014/main" id="{DDEFF742-274C-40B7-AF7A-B9FDCA0AA31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Tree>
    <p:extLst>
      <p:ext uri="{BB962C8B-B14F-4D97-AF65-F5344CB8AC3E}">
        <p14:creationId xmlns:p14="http://schemas.microsoft.com/office/powerpoint/2010/main" val="1258048303"/>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1"/>
            <a:ext cx="6553200" cy="533399"/>
          </a:xfrm>
        </p:spPr>
        <p:txBody>
          <a:bodyPr>
            <a:normAutofit/>
          </a:bodyPr>
          <a:lstStyle/>
          <a:p>
            <a:r>
              <a:rPr lang="en-US" sz="2800" b="1" dirty="0"/>
              <a:t>Regulatory Update </a:t>
            </a:r>
          </a:p>
        </p:txBody>
      </p:sp>
      <p:sp>
        <p:nvSpPr>
          <p:cNvPr id="13" name="Content Placeholder 12"/>
          <p:cNvSpPr>
            <a:spLocks noGrp="1"/>
          </p:cNvSpPr>
          <p:nvPr>
            <p:ph idx="1"/>
          </p:nvPr>
        </p:nvSpPr>
        <p:spPr>
          <a:xfrm>
            <a:off x="1905000" y="979613"/>
            <a:ext cx="7200900" cy="4900487"/>
          </a:xfrm>
        </p:spPr>
        <p:txBody>
          <a:bodyPr>
            <a:normAutofit/>
          </a:bodyPr>
          <a:lstStyle/>
          <a:p>
            <a:r>
              <a:rPr lang="en-US" sz="2400" dirty="0"/>
              <a:t>Vaccine Mandates (OSHA and Federal) </a:t>
            </a:r>
            <a:endParaRPr lang="en-US" sz="2400" b="1" dirty="0"/>
          </a:p>
          <a:p>
            <a:r>
              <a:rPr lang="en-US" sz="2400" dirty="0"/>
              <a:t>EPA HBCD Rulemaking </a:t>
            </a:r>
          </a:p>
          <a:p>
            <a:pPr lvl="1"/>
            <a:r>
              <a:rPr lang="en-US" sz="2000" dirty="0" err="1"/>
              <a:t>Hexabromocylcododecane</a:t>
            </a:r>
            <a:r>
              <a:rPr lang="en-US" sz="2000" dirty="0"/>
              <a:t> (HBCD), a flame retardant in expanded polystyrene and extruded </a:t>
            </a:r>
            <a:r>
              <a:rPr lang="en-US" sz="2000" dirty="0" err="1"/>
              <a:t>polystyrenein</a:t>
            </a:r>
            <a:r>
              <a:rPr lang="en-US" sz="2000" dirty="0"/>
              <a:t> insulation foam used for construction</a:t>
            </a:r>
          </a:p>
          <a:p>
            <a:pPr lvl="0"/>
            <a:r>
              <a:rPr lang="en-US" sz="2400" dirty="0"/>
              <a:t>OSHA Heat and Injury Illness Prevention Rule </a:t>
            </a:r>
          </a:p>
          <a:p>
            <a:pPr lvl="0"/>
            <a:r>
              <a:rPr lang="en-US" sz="2400" dirty="0"/>
              <a:t>DOL’s Davis Bacon Proposed Rule </a:t>
            </a:r>
          </a:p>
          <a:p>
            <a:pPr lvl="0"/>
            <a:r>
              <a:rPr lang="en-US" sz="2400" dirty="0"/>
              <a:t>SBA Surety Bond Guarantee Program </a:t>
            </a:r>
          </a:p>
          <a:p>
            <a:r>
              <a:rPr lang="en-US" sz="2400" dirty="0"/>
              <a:t>On February 5, 2021, ASA commented on FAR Council Reverse Auction Regulation</a:t>
            </a:r>
          </a:p>
          <a:p>
            <a:pPr lvl="0"/>
            <a:r>
              <a:rPr lang="en-US" sz="2400" dirty="0"/>
              <a:t>OSHA issued new enforcement guidance on exposure to beryllium dust</a:t>
            </a:r>
          </a:p>
          <a:p>
            <a:endParaRPr lang="en-US" sz="2400" dirty="0"/>
          </a:p>
          <a:p>
            <a:endParaRPr lang="en-US" sz="2000" dirty="0"/>
          </a:p>
          <a:p>
            <a:pPr lvl="1"/>
            <a:endParaRPr lang="en-US" sz="2000" b="1" dirty="0"/>
          </a:p>
          <a:p>
            <a:pPr lvl="1"/>
            <a:endParaRPr lang="en-US" sz="2000"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828800" y="28303"/>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sp>
        <p:nvSpPr>
          <p:cNvPr id="3" name="Slide Number Placeholder 2"/>
          <p:cNvSpPr>
            <a:spLocks noGrp="1"/>
          </p:cNvSpPr>
          <p:nvPr>
            <p:ph type="sldNum" sz="quarter" idx="12"/>
          </p:nvPr>
        </p:nvSpPr>
        <p:spPr/>
        <p:txBody>
          <a:bodyPr/>
          <a:lstStyle/>
          <a:p>
            <a:fld id="{A016C445-BE9E-4D8C-8629-E4531DACDD91}" type="slidenum">
              <a:rPr lang="en-US" smtClean="0"/>
              <a:t>29</a:t>
            </a:fld>
            <a:endParaRPr lang="en-US"/>
          </a:p>
        </p:txBody>
      </p:sp>
    </p:spTree>
    <p:extLst>
      <p:ext uri="{BB962C8B-B14F-4D97-AF65-F5344CB8AC3E}">
        <p14:creationId xmlns:p14="http://schemas.microsoft.com/office/powerpoint/2010/main" val="2510889354"/>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928777" y="102900"/>
            <a:ext cx="5072223" cy="562167"/>
          </a:xfrm>
        </p:spPr>
        <p:txBody>
          <a:bodyPr>
            <a:noAutofit/>
          </a:bodyPr>
          <a:lstStyle/>
          <a:p>
            <a:endParaRPr lang="en-US" sz="3200" b="1" dirty="0"/>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1026" name="Picture 2">
            <a:extLst>
              <a:ext uri="{FF2B5EF4-FFF2-40B4-BE49-F238E27FC236}">
                <a16:creationId xmlns="" xmlns:a16="http://schemas.microsoft.com/office/drawing/2014/main" id="{8D8864FA-1CDB-BE2D-B4DF-1D5BB7A05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955" y="102900"/>
            <a:ext cx="7030226"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016C445-BE9E-4D8C-8629-E4531DACDD91}" type="slidenum">
              <a:rPr lang="en-US" smtClean="0"/>
              <a:t>3</a:t>
            </a:fld>
            <a:endParaRPr lang="en-US"/>
          </a:p>
        </p:txBody>
      </p:sp>
    </p:spTree>
    <p:extLst>
      <p:ext uri="{BB962C8B-B14F-4D97-AF65-F5344CB8AC3E}">
        <p14:creationId xmlns:p14="http://schemas.microsoft.com/office/powerpoint/2010/main" val="3355869947"/>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State Chapter Engagement</a:t>
            </a: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grpSp>
        <p:nvGrpSpPr>
          <p:cNvPr id="8" name="Group 14">
            <a:extLst>
              <a:ext uri="{FF2B5EF4-FFF2-40B4-BE49-F238E27FC236}">
                <a16:creationId xmlns="" xmlns:a16="http://schemas.microsoft.com/office/drawing/2014/main" id="{3834871C-7641-4528-AD51-025DD6438A47}"/>
              </a:ext>
            </a:extLst>
          </p:cNvPr>
          <p:cNvGrpSpPr/>
          <p:nvPr/>
        </p:nvGrpSpPr>
        <p:grpSpPr>
          <a:xfrm>
            <a:off x="-838200" y="3242751"/>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B2A05C96-ED1E-40C5-B2A5-29ACCF479015}"/>
                </a:ext>
              </a:extLst>
            </p:cNvPr>
            <p:cNvGrpSpPr/>
            <p:nvPr/>
          </p:nvGrpSpPr>
          <p:grpSpPr>
            <a:xfrm rot="-2700000">
              <a:off x="2695062" y="1425062"/>
              <a:ext cx="6880806" cy="6880806"/>
              <a:chOff x="0" y="0"/>
              <a:chExt cx="1913890" cy="1913890"/>
            </a:xfrm>
            <a:grpFill/>
          </p:grpSpPr>
          <p:sp>
            <p:nvSpPr>
              <p:cNvPr id="14" name="Freeform 16">
                <a:extLst>
                  <a:ext uri="{FF2B5EF4-FFF2-40B4-BE49-F238E27FC236}">
                    <a16:creationId xmlns="" xmlns:a16="http://schemas.microsoft.com/office/drawing/2014/main" id="{2E712EC0-2428-41A0-AD0F-4F05FF1190F9}"/>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2" name="Group 11">
              <a:extLst>
                <a:ext uri="{FF2B5EF4-FFF2-40B4-BE49-F238E27FC236}">
                  <a16:creationId xmlns="" xmlns:a16="http://schemas.microsoft.com/office/drawing/2014/main" id="{1525498B-DB4A-4719-9410-4FD856CE2CB2}"/>
                </a:ext>
              </a:extLst>
            </p:cNvPr>
            <p:cNvGrpSpPr>
              <a:grpSpLocks noChangeAspect="1"/>
            </p:cNvGrpSpPr>
            <p:nvPr/>
          </p:nvGrpSpPr>
          <p:grpSpPr>
            <a:xfrm rot="-2700000">
              <a:off x="1425062" y="1425062"/>
              <a:ext cx="6880806" cy="6880806"/>
              <a:chOff x="0" y="0"/>
              <a:chExt cx="2653030" cy="2653030"/>
            </a:xfrm>
            <a:grpFill/>
          </p:grpSpPr>
          <p:sp>
            <p:nvSpPr>
              <p:cNvPr id="13" name="Freeform 18">
                <a:extLst>
                  <a:ext uri="{FF2B5EF4-FFF2-40B4-BE49-F238E27FC236}">
                    <a16:creationId xmlns="" xmlns:a16="http://schemas.microsoft.com/office/drawing/2014/main" id="{073C075C-BDC4-4A79-92D3-CF364CF14908}"/>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spTree>
    <p:extLst>
      <p:ext uri="{BB962C8B-B14F-4D97-AF65-F5344CB8AC3E}">
        <p14:creationId xmlns:p14="http://schemas.microsoft.com/office/powerpoint/2010/main" val="1211760726"/>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1"/>
            <a:ext cx="6553200" cy="533399"/>
          </a:xfrm>
        </p:spPr>
        <p:txBody>
          <a:bodyPr>
            <a:normAutofit/>
          </a:bodyPr>
          <a:lstStyle/>
          <a:p>
            <a:r>
              <a:rPr lang="en-US" sz="2800" b="1" dirty="0"/>
              <a:t>State Chapter Engagement </a:t>
            </a:r>
          </a:p>
        </p:txBody>
      </p:sp>
      <p:sp>
        <p:nvSpPr>
          <p:cNvPr id="13" name="Content Placeholder 12"/>
          <p:cNvSpPr>
            <a:spLocks noGrp="1"/>
          </p:cNvSpPr>
          <p:nvPr>
            <p:ph idx="1"/>
          </p:nvPr>
        </p:nvSpPr>
        <p:spPr>
          <a:xfrm>
            <a:off x="1905000" y="979613"/>
            <a:ext cx="7200900" cy="4900487"/>
          </a:xfrm>
        </p:spPr>
        <p:txBody>
          <a:bodyPr>
            <a:normAutofit/>
          </a:bodyPr>
          <a:lstStyle/>
          <a:p>
            <a:endParaRPr lang="en-US" sz="2400" dirty="0"/>
          </a:p>
          <a:p>
            <a:endParaRPr lang="en-US" sz="2000" dirty="0"/>
          </a:p>
          <a:p>
            <a:pPr lvl="1"/>
            <a:endParaRPr lang="en-US" sz="2000" b="1" dirty="0"/>
          </a:p>
          <a:p>
            <a:pPr lvl="1"/>
            <a:endParaRPr lang="en-US" sz="2000" dirty="0"/>
          </a:p>
        </p:txBody>
      </p:sp>
      <p:sp>
        <p:nvSpPr>
          <p:cNvPr id="2" name="Rectangle 1"/>
          <p:cNvSpPr/>
          <p:nvPr/>
        </p:nvSpPr>
        <p:spPr>
          <a:xfrm>
            <a:off x="2286000" y="889844"/>
            <a:ext cx="6400800" cy="5355312"/>
          </a:xfrm>
          <a:prstGeom prst="rect">
            <a:avLst/>
          </a:prstGeom>
        </p:spPr>
        <p:txBody>
          <a:bodyPr wrap="square">
            <a:spAutoFit/>
          </a:bodyPr>
          <a:lstStyle/>
          <a:p>
            <a:pPr marL="57150" indent="0">
              <a:buNone/>
            </a:pPr>
            <a:r>
              <a:rPr lang="en-US" b="1" dirty="0"/>
              <a:t>GRC Presentations: </a:t>
            </a:r>
          </a:p>
          <a:p>
            <a:pPr lvl="1">
              <a:buFont typeface="Arial" panose="020B0604020202020204" pitchFamily="34" charset="0"/>
              <a:buChar char="•"/>
            </a:pPr>
            <a:r>
              <a:rPr lang="en-US" dirty="0"/>
              <a:t>ASA Carolinas Convention </a:t>
            </a:r>
          </a:p>
          <a:p>
            <a:pPr lvl="1">
              <a:buFont typeface="Arial" panose="020B0604020202020204" pitchFamily="34" charset="0"/>
              <a:buChar char="•"/>
            </a:pPr>
            <a:r>
              <a:rPr lang="en-US" dirty="0"/>
              <a:t>ASA Central PA </a:t>
            </a:r>
          </a:p>
          <a:p>
            <a:pPr lvl="1">
              <a:buFont typeface="Arial" panose="020B0604020202020204" pitchFamily="34" charset="0"/>
              <a:buChar char="•"/>
            </a:pPr>
            <a:r>
              <a:rPr lang="en-US" dirty="0"/>
              <a:t>ASA New Mexico </a:t>
            </a:r>
          </a:p>
          <a:p>
            <a:pPr lvl="1">
              <a:buFont typeface="Arial" panose="020B0604020202020204" pitchFamily="34" charset="0"/>
              <a:buChar char="•"/>
            </a:pPr>
            <a:r>
              <a:rPr lang="en-US" dirty="0"/>
              <a:t>ASA Utah </a:t>
            </a:r>
          </a:p>
          <a:p>
            <a:pPr lvl="1">
              <a:buFont typeface="Arial" panose="020B0604020202020204" pitchFamily="34" charset="0"/>
              <a:buChar char="•"/>
            </a:pPr>
            <a:r>
              <a:rPr lang="en-US" dirty="0"/>
              <a:t>ASA San Antonio </a:t>
            </a:r>
          </a:p>
          <a:p>
            <a:pPr lvl="1">
              <a:buFont typeface="Arial" panose="020B0604020202020204" pitchFamily="34" charset="0"/>
              <a:buChar char="•"/>
            </a:pPr>
            <a:r>
              <a:rPr lang="en-US" dirty="0"/>
              <a:t>ASA Southwest Florida Chapter </a:t>
            </a:r>
          </a:p>
          <a:p>
            <a:pPr lvl="1">
              <a:buFont typeface="Arial" panose="020B0604020202020204" pitchFamily="34" charset="0"/>
              <a:buChar char="•"/>
            </a:pPr>
            <a:r>
              <a:rPr lang="en-US" dirty="0"/>
              <a:t>ASA Michigan </a:t>
            </a:r>
          </a:p>
          <a:p>
            <a:pPr lvl="1">
              <a:buFont typeface="Arial" panose="020B0604020202020204" pitchFamily="34" charset="0"/>
              <a:buChar char="•"/>
            </a:pPr>
            <a:r>
              <a:rPr lang="en-US" dirty="0"/>
              <a:t>ASA Colorado</a:t>
            </a:r>
          </a:p>
          <a:p>
            <a:pPr lvl="1">
              <a:buFont typeface="Arial" panose="020B0604020202020204" pitchFamily="34" charset="0"/>
              <a:buChar char="•"/>
            </a:pPr>
            <a:r>
              <a:rPr lang="en-US" dirty="0"/>
              <a:t>ASA Houston </a:t>
            </a:r>
          </a:p>
          <a:p>
            <a:pPr lvl="1">
              <a:buFont typeface="Arial" panose="020B0604020202020204" pitchFamily="34" charset="0"/>
              <a:buChar char="•"/>
            </a:pPr>
            <a:r>
              <a:rPr lang="en-US" dirty="0"/>
              <a:t>ASA Baton Rouge </a:t>
            </a:r>
          </a:p>
          <a:p>
            <a:pPr marL="57150" indent="0">
              <a:buNone/>
            </a:pPr>
            <a:r>
              <a:rPr lang="en-US" b="1" dirty="0"/>
              <a:t>State Issues of Concern: </a:t>
            </a:r>
          </a:p>
          <a:p>
            <a:pPr marL="514350" indent="-457200"/>
            <a:r>
              <a:rPr lang="en-US" dirty="0"/>
              <a:t>ASA Southwest Florida – Retainage </a:t>
            </a:r>
          </a:p>
          <a:p>
            <a:pPr marL="514350" indent="-457200"/>
            <a:r>
              <a:rPr lang="en-US" dirty="0"/>
              <a:t>ASA Colorado – Retainage</a:t>
            </a:r>
          </a:p>
          <a:p>
            <a:pPr marL="514350" indent="-457200"/>
            <a:r>
              <a:rPr lang="en-US" dirty="0"/>
              <a:t>ASA Baton Rouge – PACE (Alternative Energy Financing) </a:t>
            </a:r>
          </a:p>
          <a:p>
            <a:pPr marL="514350" indent="-457200"/>
            <a:r>
              <a:rPr lang="en-US" dirty="0"/>
              <a:t>ASA Central PA and Western PA – Anti-indemnification </a:t>
            </a:r>
          </a:p>
          <a:p>
            <a:pPr marL="514350" indent="-457200"/>
            <a:r>
              <a:rPr lang="en-US" dirty="0"/>
              <a:t>ASA New Mexico – Workers Compensation </a:t>
            </a:r>
          </a:p>
          <a:p>
            <a:pPr marL="514350" indent="-457200"/>
            <a:r>
              <a:rPr lang="en-US" dirty="0"/>
              <a:t>ASA DC Metro / Baltimore – P3s Projects and Retainage </a:t>
            </a:r>
          </a:p>
          <a:p>
            <a:endParaRPr lang="en-US" dirty="0"/>
          </a:p>
        </p:txBody>
      </p:sp>
      <p:grpSp>
        <p:nvGrpSpPr>
          <p:cNvPr id="17" name="Group 16">
            <a:extLst>
              <a:ext uri="{FF2B5EF4-FFF2-40B4-BE49-F238E27FC236}">
                <a16:creationId xmlns="" xmlns:a16="http://schemas.microsoft.com/office/drawing/2014/main" id="{4B08CA26-81C1-43DD-ADEA-C26D52E1B8FE}"/>
              </a:ext>
            </a:extLst>
          </p:cNvPr>
          <p:cNvGrpSpPr/>
          <p:nvPr/>
        </p:nvGrpSpPr>
        <p:grpSpPr>
          <a:xfrm>
            <a:off x="-2286000" y="-748800"/>
            <a:ext cx="5073853" cy="5740603"/>
            <a:chOff x="0" y="0"/>
            <a:chExt cx="13530274" cy="15308274"/>
          </a:xfrm>
        </p:grpSpPr>
        <p:grpSp>
          <p:nvGrpSpPr>
            <p:cNvPr id="18" name="Group 8">
              <a:extLst>
                <a:ext uri="{FF2B5EF4-FFF2-40B4-BE49-F238E27FC236}">
                  <a16:creationId xmlns="" xmlns:a16="http://schemas.microsoft.com/office/drawing/2014/main" id="{9A66B727-7DDF-4AEC-997A-D08EC4DD9525}"/>
                </a:ext>
              </a:extLst>
            </p:cNvPr>
            <p:cNvGrpSpPr>
              <a:grpSpLocks noChangeAspect="1"/>
            </p:cNvGrpSpPr>
            <p:nvPr/>
          </p:nvGrpSpPr>
          <p:grpSpPr>
            <a:xfrm rot="-2700000">
              <a:off x="1981463" y="1981463"/>
              <a:ext cx="9567348" cy="9567348"/>
              <a:chOff x="0" y="0"/>
              <a:chExt cx="2653030" cy="2653030"/>
            </a:xfrm>
          </p:grpSpPr>
          <p:sp>
            <p:nvSpPr>
              <p:cNvPr id="21" name="Freeform 9">
                <a:extLst>
                  <a:ext uri="{FF2B5EF4-FFF2-40B4-BE49-F238E27FC236}">
                    <a16:creationId xmlns="" xmlns:a16="http://schemas.microsoft.com/office/drawing/2014/main" id="{83D1D0A3-F04A-4EED-A816-FA3B355A58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9" name="Group 10">
              <a:extLst>
                <a:ext uri="{FF2B5EF4-FFF2-40B4-BE49-F238E27FC236}">
                  <a16:creationId xmlns="" xmlns:a16="http://schemas.microsoft.com/office/drawing/2014/main" id="{EF10BE8E-6830-49CA-BD3A-6E648637F618}"/>
                </a:ext>
              </a:extLst>
            </p:cNvPr>
            <p:cNvGrpSpPr/>
            <p:nvPr/>
          </p:nvGrpSpPr>
          <p:grpSpPr>
            <a:xfrm rot="-2700000">
              <a:off x="1981463" y="3759463"/>
              <a:ext cx="9567348" cy="9567348"/>
              <a:chOff x="0" y="0"/>
              <a:chExt cx="1913890" cy="1913890"/>
            </a:xfrm>
          </p:grpSpPr>
          <p:sp>
            <p:nvSpPr>
              <p:cNvPr id="20" name="Freeform 11">
                <a:extLst>
                  <a:ext uri="{FF2B5EF4-FFF2-40B4-BE49-F238E27FC236}">
                    <a16:creationId xmlns="" xmlns:a16="http://schemas.microsoft.com/office/drawing/2014/main" id="{85AEC7AB-F95A-4E50-B38B-D925AAA7088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
        <p:nvSpPr>
          <p:cNvPr id="5" name="Slide Number Placeholder 4"/>
          <p:cNvSpPr>
            <a:spLocks noGrp="1"/>
          </p:cNvSpPr>
          <p:nvPr>
            <p:ph type="sldNum" sz="quarter" idx="12"/>
          </p:nvPr>
        </p:nvSpPr>
        <p:spPr/>
        <p:txBody>
          <a:bodyPr/>
          <a:lstStyle/>
          <a:p>
            <a:fld id="{A016C445-BE9E-4D8C-8629-E4531DACDD91}" type="slidenum">
              <a:rPr lang="en-US" smtClean="0"/>
              <a:t>31</a:t>
            </a:fld>
            <a:endParaRPr lang="en-US"/>
          </a:p>
        </p:txBody>
      </p:sp>
    </p:spTree>
    <p:extLst>
      <p:ext uri="{BB962C8B-B14F-4D97-AF65-F5344CB8AC3E}">
        <p14:creationId xmlns:p14="http://schemas.microsoft.com/office/powerpoint/2010/main" val="2800321156"/>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State Chapter Engagement</a:t>
            </a:r>
            <a:r>
              <a:rPr lang="en-US" sz="2000" b="1" dirty="0"/>
              <a:t/>
            </a:r>
            <a:br>
              <a:rPr lang="en-US" sz="2000" b="1" dirty="0"/>
            </a:br>
            <a:r>
              <a:rPr lang="en-US" sz="2000" b="1" dirty="0"/>
              <a:t>Voter Voice: </a:t>
            </a:r>
            <a:r>
              <a:rPr lang="en-US" sz="2000" dirty="0"/>
              <a:t>Three Campaigns (OK, CO, DC Metro) = </a:t>
            </a:r>
            <a:br>
              <a:rPr lang="en-US" sz="2000" dirty="0"/>
            </a:br>
            <a:r>
              <a:rPr lang="en-US" sz="2000" dirty="0"/>
              <a:t>109 ASA Participants sent 1,189 messages </a:t>
            </a: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1417637"/>
            <a:ext cx="9144000" cy="4708525"/>
          </a:xfrm>
          <a:prstGeom prst="rect">
            <a:avLst/>
          </a:prstGeom>
        </p:spPr>
      </p:pic>
      <p:sp>
        <p:nvSpPr>
          <p:cNvPr id="4" name="Slide Number Placeholder 3"/>
          <p:cNvSpPr>
            <a:spLocks noGrp="1"/>
          </p:cNvSpPr>
          <p:nvPr>
            <p:ph type="sldNum" sz="quarter" idx="12"/>
          </p:nvPr>
        </p:nvSpPr>
        <p:spPr/>
        <p:txBody>
          <a:bodyPr/>
          <a:lstStyle/>
          <a:p>
            <a:fld id="{A016C445-BE9E-4D8C-8629-E4531DACDD91}" type="slidenum">
              <a:rPr lang="en-US" smtClean="0"/>
              <a:t>32</a:t>
            </a:fld>
            <a:endParaRPr lang="en-US"/>
          </a:p>
        </p:txBody>
      </p:sp>
    </p:spTree>
    <p:extLst>
      <p:ext uri="{BB962C8B-B14F-4D97-AF65-F5344CB8AC3E}">
        <p14:creationId xmlns:p14="http://schemas.microsoft.com/office/powerpoint/2010/main" val="2171133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2"/>
            <a:ext cx="6553200" cy="433512"/>
          </a:xfrm>
        </p:spPr>
        <p:txBody>
          <a:bodyPr>
            <a:normAutofit fontScale="90000"/>
          </a:bodyPr>
          <a:lstStyle/>
          <a:p>
            <a:r>
              <a:rPr lang="en-US" sz="2800" b="1" dirty="0"/>
              <a:t>State Chapter Engagement </a:t>
            </a:r>
          </a:p>
        </p:txBody>
      </p:sp>
      <p:sp>
        <p:nvSpPr>
          <p:cNvPr id="13" name="Content Placeholder 12"/>
          <p:cNvSpPr>
            <a:spLocks noGrp="1"/>
          </p:cNvSpPr>
          <p:nvPr>
            <p:ph idx="1"/>
          </p:nvPr>
        </p:nvSpPr>
        <p:spPr>
          <a:xfrm>
            <a:off x="1905000" y="844731"/>
            <a:ext cx="7200900" cy="4900487"/>
          </a:xfrm>
        </p:spPr>
        <p:txBody>
          <a:bodyPr>
            <a:normAutofit/>
          </a:bodyPr>
          <a:lstStyle/>
          <a:p>
            <a:endParaRPr lang="en-US" sz="2400" dirty="0"/>
          </a:p>
          <a:p>
            <a:endParaRPr lang="en-US" sz="2400" dirty="0"/>
          </a:p>
          <a:p>
            <a:endParaRPr lang="en-US" sz="2400" dirty="0"/>
          </a:p>
          <a:p>
            <a:endParaRPr lang="en-US" sz="2400" dirty="0"/>
          </a:p>
          <a:p>
            <a:endParaRPr lang="en-US" sz="2000" dirty="0"/>
          </a:p>
          <a:p>
            <a:pPr lvl="1"/>
            <a:endParaRPr lang="en-US" sz="2000" b="1" dirty="0"/>
          </a:p>
          <a:p>
            <a:pPr lvl="1"/>
            <a:endParaRPr lang="en-US" sz="2000" dirty="0"/>
          </a:p>
        </p:txBody>
      </p:sp>
      <p:sp>
        <p:nvSpPr>
          <p:cNvPr id="2" name="Rectangle 1"/>
          <p:cNvSpPr/>
          <p:nvPr/>
        </p:nvSpPr>
        <p:spPr>
          <a:xfrm>
            <a:off x="2209800" y="709849"/>
            <a:ext cx="6477000" cy="3693319"/>
          </a:xfrm>
          <a:prstGeom prst="rect">
            <a:avLst/>
          </a:prstGeom>
        </p:spPr>
        <p:txBody>
          <a:bodyPr wrap="square">
            <a:spAutoFit/>
          </a:bodyPr>
          <a:lstStyle/>
          <a:p>
            <a:pPr lvl="0"/>
            <a:r>
              <a:rPr lang="en-US" b="1" dirty="0"/>
              <a:t>Podcasts / Webinars</a:t>
            </a:r>
          </a:p>
          <a:p>
            <a:pPr marL="742950" lvl="1" indent="-285750">
              <a:buFont typeface="Arial" panose="020B0604020202020204" pitchFamily="34" charset="0"/>
              <a:buChar char="•"/>
            </a:pPr>
            <a:r>
              <a:rPr lang="en-US" dirty="0"/>
              <a:t>Two Podcasts for Women in Construction Month (3/21) </a:t>
            </a:r>
            <a:endParaRPr lang="en-US" sz="2400" dirty="0"/>
          </a:p>
          <a:p>
            <a:pPr lvl="2"/>
            <a:r>
              <a:rPr lang="en-US" dirty="0"/>
              <a:t>MO interviews Shelia </a:t>
            </a:r>
            <a:r>
              <a:rPr lang="en-US" dirty="0" err="1"/>
              <a:t>Ohrenberg</a:t>
            </a:r>
            <a:r>
              <a:rPr lang="en-US" dirty="0"/>
              <a:t> and Dana Thompson (Women in Construction Coalition) </a:t>
            </a:r>
            <a:endParaRPr lang="en-US" sz="2800" dirty="0"/>
          </a:p>
          <a:p>
            <a:pPr lvl="2"/>
            <a:r>
              <a:rPr lang="en-US" dirty="0"/>
              <a:t>SO interviews Bethany Beck (ASA AC Chair) </a:t>
            </a:r>
            <a:endParaRPr lang="en-US" sz="2800" dirty="0"/>
          </a:p>
          <a:p>
            <a:pPr marL="742950" lvl="1" indent="-285750">
              <a:buFont typeface="Arial" panose="020B0604020202020204" pitchFamily="34" charset="0"/>
              <a:buChar char="•"/>
            </a:pPr>
            <a:r>
              <a:rPr lang="en-US" dirty="0"/>
              <a:t>Podcast with Jordan Howard, AGC’s Director of Federal &amp; Heavy Construction, on May 20, 2021</a:t>
            </a:r>
            <a:endParaRPr lang="en-US" sz="2400" dirty="0"/>
          </a:p>
          <a:p>
            <a:pPr marL="742950" lvl="1" indent="-285750">
              <a:buFont typeface="Arial" panose="020B0604020202020204" pitchFamily="34" charset="0"/>
              <a:buChar char="•"/>
            </a:pPr>
            <a:r>
              <a:rPr lang="en-US" dirty="0"/>
              <a:t>Podcast with Dalton </a:t>
            </a:r>
            <a:r>
              <a:rPr lang="en-US" dirty="0" err="1"/>
              <a:t>Defendis</a:t>
            </a:r>
            <a:r>
              <a:rPr lang="en-US" dirty="0"/>
              <a:t>, the </a:t>
            </a:r>
            <a:r>
              <a:rPr lang="en-US" dirty="0" err="1"/>
              <a:t>Surety&amp;Fidelity</a:t>
            </a:r>
            <a:r>
              <a:rPr lang="en-US" dirty="0"/>
              <a:t> Association of America’s GRC Director, on July 28, 2021 </a:t>
            </a:r>
            <a:endParaRPr lang="en-US" sz="2400" dirty="0"/>
          </a:p>
          <a:p>
            <a:pPr marL="742950" lvl="1" indent="-285750">
              <a:buFont typeface="Arial" panose="020B0604020202020204" pitchFamily="34" charset="0"/>
              <a:buChar char="•"/>
            </a:pPr>
            <a:r>
              <a:rPr lang="en-US" dirty="0"/>
              <a:t>Podcast on H2K Oklahoma SLDF Case on September 28, 2021 </a:t>
            </a:r>
            <a:endParaRPr lang="en-US" sz="2400" dirty="0"/>
          </a:p>
          <a:p>
            <a:pPr marL="57150" indent="0">
              <a:buNone/>
            </a:pPr>
            <a:r>
              <a:rPr lang="en-US" dirty="0"/>
              <a:t> </a:t>
            </a:r>
          </a:p>
          <a:p>
            <a:endParaRPr lang="en-US" dirty="0"/>
          </a:p>
        </p:txBody>
      </p:sp>
      <p:grpSp>
        <p:nvGrpSpPr>
          <p:cNvPr id="17" name="Group 16">
            <a:extLst>
              <a:ext uri="{FF2B5EF4-FFF2-40B4-BE49-F238E27FC236}">
                <a16:creationId xmlns="" xmlns:a16="http://schemas.microsoft.com/office/drawing/2014/main" id="{4B08CA26-81C1-43DD-ADEA-C26D52E1B8FE}"/>
              </a:ext>
            </a:extLst>
          </p:cNvPr>
          <p:cNvGrpSpPr/>
          <p:nvPr/>
        </p:nvGrpSpPr>
        <p:grpSpPr>
          <a:xfrm>
            <a:off x="-2286000" y="-748800"/>
            <a:ext cx="5073853" cy="5740603"/>
            <a:chOff x="0" y="0"/>
            <a:chExt cx="13530274" cy="15308274"/>
          </a:xfrm>
        </p:grpSpPr>
        <p:grpSp>
          <p:nvGrpSpPr>
            <p:cNvPr id="18" name="Group 8">
              <a:extLst>
                <a:ext uri="{FF2B5EF4-FFF2-40B4-BE49-F238E27FC236}">
                  <a16:creationId xmlns="" xmlns:a16="http://schemas.microsoft.com/office/drawing/2014/main" id="{9A66B727-7DDF-4AEC-997A-D08EC4DD9525}"/>
                </a:ext>
              </a:extLst>
            </p:cNvPr>
            <p:cNvGrpSpPr>
              <a:grpSpLocks noChangeAspect="1"/>
            </p:cNvGrpSpPr>
            <p:nvPr/>
          </p:nvGrpSpPr>
          <p:grpSpPr>
            <a:xfrm rot="-2700000">
              <a:off x="1981463" y="1981463"/>
              <a:ext cx="9567348" cy="9567348"/>
              <a:chOff x="0" y="0"/>
              <a:chExt cx="2653030" cy="2653030"/>
            </a:xfrm>
          </p:grpSpPr>
          <p:sp>
            <p:nvSpPr>
              <p:cNvPr id="21" name="Freeform 9">
                <a:extLst>
                  <a:ext uri="{FF2B5EF4-FFF2-40B4-BE49-F238E27FC236}">
                    <a16:creationId xmlns="" xmlns:a16="http://schemas.microsoft.com/office/drawing/2014/main" id="{83D1D0A3-F04A-4EED-A816-FA3B355A58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9" name="Group 10">
              <a:extLst>
                <a:ext uri="{FF2B5EF4-FFF2-40B4-BE49-F238E27FC236}">
                  <a16:creationId xmlns="" xmlns:a16="http://schemas.microsoft.com/office/drawing/2014/main" id="{EF10BE8E-6830-49CA-BD3A-6E648637F618}"/>
                </a:ext>
              </a:extLst>
            </p:cNvPr>
            <p:cNvGrpSpPr/>
            <p:nvPr/>
          </p:nvGrpSpPr>
          <p:grpSpPr>
            <a:xfrm rot="-2700000">
              <a:off x="1981463" y="3759463"/>
              <a:ext cx="9567348" cy="9567348"/>
              <a:chOff x="0" y="0"/>
              <a:chExt cx="1913890" cy="1913890"/>
            </a:xfrm>
          </p:grpSpPr>
          <p:sp>
            <p:nvSpPr>
              <p:cNvPr id="20" name="Freeform 11">
                <a:extLst>
                  <a:ext uri="{FF2B5EF4-FFF2-40B4-BE49-F238E27FC236}">
                    <a16:creationId xmlns="" xmlns:a16="http://schemas.microsoft.com/office/drawing/2014/main" id="{85AEC7AB-F95A-4E50-B38B-D925AAA7088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
        <p:nvSpPr>
          <p:cNvPr id="22" name="Rectangle 21"/>
          <p:cNvSpPr/>
          <p:nvPr/>
        </p:nvSpPr>
        <p:spPr>
          <a:xfrm>
            <a:off x="4588511" y="13597307"/>
            <a:ext cx="1920240" cy="18374261"/>
          </a:xfrm>
          <a:prstGeom prst="rect">
            <a:avLst/>
          </a:prstGeom>
        </p:spPr>
        <p:txBody>
          <a:bodyPr wrap="square">
            <a:spAutoFit/>
          </a:bodyPr>
          <a:lstStyle/>
          <a:p>
            <a:pPr lvl="0"/>
            <a:r>
              <a:rPr lang="en-US" b="1" dirty="0"/>
              <a:t>Podcasts / Webinars</a:t>
            </a:r>
          </a:p>
          <a:p>
            <a:pPr marL="742950" lvl="1" indent="-285750">
              <a:buFont typeface="Arial" panose="020B0604020202020204" pitchFamily="34" charset="0"/>
              <a:buChar char="•"/>
            </a:pPr>
            <a:r>
              <a:rPr lang="en-US" dirty="0"/>
              <a:t>Two Podcasts for Women in Construction Month (3/21) </a:t>
            </a:r>
            <a:endParaRPr lang="en-US" sz="2400" dirty="0"/>
          </a:p>
          <a:p>
            <a:pPr lvl="2"/>
            <a:r>
              <a:rPr lang="en-US" dirty="0"/>
              <a:t>MO interviews Shelia </a:t>
            </a:r>
            <a:r>
              <a:rPr lang="en-US" dirty="0" err="1"/>
              <a:t>Ohrenberg</a:t>
            </a:r>
            <a:r>
              <a:rPr lang="en-US" dirty="0"/>
              <a:t> and Dana Thompson (Women in Construction Coalition) </a:t>
            </a:r>
            <a:endParaRPr lang="en-US" sz="2800" dirty="0"/>
          </a:p>
          <a:p>
            <a:pPr lvl="2"/>
            <a:r>
              <a:rPr lang="en-US" dirty="0"/>
              <a:t>SO interviews Bethany Beck (ASA AC Chair) </a:t>
            </a:r>
            <a:endParaRPr lang="en-US" sz="2800" dirty="0"/>
          </a:p>
          <a:p>
            <a:pPr marL="742950" lvl="1" indent="-285750">
              <a:buFont typeface="Arial" panose="020B0604020202020204" pitchFamily="34" charset="0"/>
              <a:buChar char="•"/>
            </a:pPr>
            <a:r>
              <a:rPr lang="en-US" dirty="0"/>
              <a:t>Podcast with Jordan Howard, AGC’s Director of Federal &amp; Heavy Construction, on May 20, 2021</a:t>
            </a:r>
            <a:endParaRPr lang="en-US" sz="2400" dirty="0"/>
          </a:p>
          <a:p>
            <a:pPr marL="742950" lvl="1" indent="-285750">
              <a:buFont typeface="Arial" panose="020B0604020202020204" pitchFamily="34" charset="0"/>
              <a:buChar char="•"/>
            </a:pPr>
            <a:r>
              <a:rPr lang="en-US" dirty="0"/>
              <a:t>Podcast with Dalton </a:t>
            </a:r>
            <a:r>
              <a:rPr lang="en-US" dirty="0" err="1"/>
              <a:t>Defendis</a:t>
            </a:r>
            <a:r>
              <a:rPr lang="en-US" dirty="0"/>
              <a:t>, the </a:t>
            </a:r>
            <a:r>
              <a:rPr lang="en-US" dirty="0" err="1"/>
              <a:t>Surety&amp;Fidelity</a:t>
            </a:r>
            <a:r>
              <a:rPr lang="en-US" dirty="0"/>
              <a:t> Association of America’s GRC Director, on July 28, 2021 </a:t>
            </a:r>
            <a:endParaRPr lang="en-US" sz="2400" dirty="0"/>
          </a:p>
          <a:p>
            <a:pPr marL="742950" lvl="1" indent="-285750">
              <a:buFont typeface="Arial" panose="020B0604020202020204" pitchFamily="34" charset="0"/>
              <a:buChar char="•"/>
            </a:pPr>
            <a:r>
              <a:rPr lang="en-US" dirty="0"/>
              <a:t>Podcast on H2K Oklahoma SLDF Case on September 28, 2021 </a:t>
            </a:r>
            <a:endParaRPr lang="en-US" sz="2400" dirty="0"/>
          </a:p>
          <a:p>
            <a:pPr marL="57150" indent="0">
              <a:buNone/>
            </a:pPr>
            <a:r>
              <a:rPr lang="en-US" dirty="0"/>
              <a:t> </a:t>
            </a:r>
          </a:p>
          <a:p>
            <a:endParaRPr lang="en-US" dirty="0"/>
          </a:p>
        </p:txBody>
      </p:sp>
      <p:pic>
        <p:nvPicPr>
          <p:cNvPr id="23" name="Picture 2" descr="Podcasting a wider net - The Financial Exp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7077" y="3554486"/>
            <a:ext cx="4419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016C445-BE9E-4D8C-8629-E4531DACDD91}" type="slidenum">
              <a:rPr lang="en-US" smtClean="0"/>
              <a:t>33</a:t>
            </a:fld>
            <a:endParaRPr lang="en-US"/>
          </a:p>
        </p:txBody>
      </p:sp>
    </p:spTree>
    <p:extLst>
      <p:ext uri="{BB962C8B-B14F-4D97-AF65-F5344CB8AC3E}">
        <p14:creationId xmlns:p14="http://schemas.microsoft.com/office/powerpoint/2010/main" val="208945190"/>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C478A"/>
                </a:solidFill>
              </a:rPr>
              <a:t>Attorney’s Council </a:t>
            </a:r>
          </a:p>
          <a:p>
            <a:r>
              <a:rPr lang="en-US" sz="3600" b="1" dirty="0">
                <a:solidFill>
                  <a:srgbClr val="1C478A"/>
                </a:solidFill>
              </a:rPr>
              <a:t>Subcontractor Legal Defense Fund</a:t>
            </a: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grpSp>
        <p:nvGrpSpPr>
          <p:cNvPr id="8" name="Group 14">
            <a:extLst>
              <a:ext uri="{FF2B5EF4-FFF2-40B4-BE49-F238E27FC236}">
                <a16:creationId xmlns="" xmlns:a16="http://schemas.microsoft.com/office/drawing/2014/main" id="{3834871C-7641-4528-AD51-025DD6438A47}"/>
              </a:ext>
            </a:extLst>
          </p:cNvPr>
          <p:cNvGrpSpPr/>
          <p:nvPr/>
        </p:nvGrpSpPr>
        <p:grpSpPr>
          <a:xfrm>
            <a:off x="-838200" y="3242751"/>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B2A05C96-ED1E-40C5-B2A5-29ACCF479015}"/>
                </a:ext>
              </a:extLst>
            </p:cNvPr>
            <p:cNvGrpSpPr/>
            <p:nvPr/>
          </p:nvGrpSpPr>
          <p:grpSpPr>
            <a:xfrm rot="-2700000">
              <a:off x="2695062" y="1425062"/>
              <a:ext cx="6880806" cy="6880806"/>
              <a:chOff x="0" y="0"/>
              <a:chExt cx="1913890" cy="1913890"/>
            </a:xfrm>
            <a:grpFill/>
          </p:grpSpPr>
          <p:sp>
            <p:nvSpPr>
              <p:cNvPr id="14" name="Freeform 16">
                <a:extLst>
                  <a:ext uri="{FF2B5EF4-FFF2-40B4-BE49-F238E27FC236}">
                    <a16:creationId xmlns="" xmlns:a16="http://schemas.microsoft.com/office/drawing/2014/main" id="{2E712EC0-2428-41A0-AD0F-4F05FF1190F9}"/>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2" name="Group 11">
              <a:extLst>
                <a:ext uri="{FF2B5EF4-FFF2-40B4-BE49-F238E27FC236}">
                  <a16:creationId xmlns="" xmlns:a16="http://schemas.microsoft.com/office/drawing/2014/main" id="{1525498B-DB4A-4719-9410-4FD856CE2CB2}"/>
                </a:ext>
              </a:extLst>
            </p:cNvPr>
            <p:cNvGrpSpPr>
              <a:grpSpLocks noChangeAspect="1"/>
            </p:cNvGrpSpPr>
            <p:nvPr/>
          </p:nvGrpSpPr>
          <p:grpSpPr>
            <a:xfrm rot="-2700000">
              <a:off x="1425062" y="1425062"/>
              <a:ext cx="6880806" cy="6880806"/>
              <a:chOff x="0" y="0"/>
              <a:chExt cx="2653030" cy="2653030"/>
            </a:xfrm>
            <a:grpFill/>
          </p:grpSpPr>
          <p:sp>
            <p:nvSpPr>
              <p:cNvPr id="13" name="Freeform 18">
                <a:extLst>
                  <a:ext uri="{FF2B5EF4-FFF2-40B4-BE49-F238E27FC236}">
                    <a16:creationId xmlns="" xmlns:a16="http://schemas.microsoft.com/office/drawing/2014/main" id="{073C075C-BDC4-4A79-92D3-CF364CF14908}"/>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spTree>
    <p:extLst>
      <p:ext uri="{BB962C8B-B14F-4D97-AF65-F5344CB8AC3E}">
        <p14:creationId xmlns:p14="http://schemas.microsoft.com/office/powerpoint/2010/main" val="1184267362"/>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304801"/>
            <a:ext cx="6553200" cy="533399"/>
          </a:xfrm>
        </p:spPr>
        <p:txBody>
          <a:bodyPr>
            <a:normAutofit/>
          </a:bodyPr>
          <a:lstStyle/>
          <a:p>
            <a:r>
              <a:rPr lang="en-US" sz="2800" b="1" dirty="0"/>
              <a:t>Attorney’s Council</a:t>
            </a:r>
          </a:p>
        </p:txBody>
      </p:sp>
      <p:sp>
        <p:nvSpPr>
          <p:cNvPr id="13" name="Content Placeholder 12"/>
          <p:cNvSpPr>
            <a:spLocks noGrp="1"/>
          </p:cNvSpPr>
          <p:nvPr>
            <p:ph idx="1"/>
          </p:nvPr>
        </p:nvSpPr>
        <p:spPr>
          <a:xfrm>
            <a:off x="1905000" y="979613"/>
            <a:ext cx="7200900" cy="4900487"/>
          </a:xfrm>
        </p:spPr>
        <p:txBody>
          <a:bodyPr>
            <a:normAutofit/>
          </a:bodyPr>
          <a:lstStyle/>
          <a:p>
            <a:endParaRPr lang="en-US" sz="2400" dirty="0"/>
          </a:p>
          <a:p>
            <a:endParaRPr lang="en-US" sz="2000" dirty="0"/>
          </a:p>
          <a:p>
            <a:pPr lvl="1"/>
            <a:endParaRPr lang="en-US" sz="2000" b="1" dirty="0"/>
          </a:p>
          <a:p>
            <a:pPr lvl="1"/>
            <a:endParaRPr lang="en-US" sz="2000" dirty="0"/>
          </a:p>
        </p:txBody>
      </p:sp>
      <p:sp>
        <p:nvSpPr>
          <p:cNvPr id="2" name="Rectangle 1"/>
          <p:cNvSpPr/>
          <p:nvPr/>
        </p:nvSpPr>
        <p:spPr>
          <a:xfrm>
            <a:off x="2286000" y="889844"/>
            <a:ext cx="6400800" cy="646331"/>
          </a:xfrm>
          <a:prstGeom prst="rect">
            <a:avLst/>
          </a:prstGeom>
        </p:spPr>
        <p:txBody>
          <a:bodyPr wrap="square">
            <a:spAutoFit/>
          </a:bodyPr>
          <a:lstStyle/>
          <a:p>
            <a:pPr marL="57150" indent="0">
              <a:buNone/>
            </a:pPr>
            <a:endParaRPr lang="en-US" dirty="0"/>
          </a:p>
          <a:p>
            <a:endParaRPr lang="en-US" dirty="0"/>
          </a:p>
        </p:txBody>
      </p:sp>
      <p:sp>
        <p:nvSpPr>
          <p:cNvPr id="3" name="Rectangle 2"/>
          <p:cNvSpPr/>
          <p:nvPr/>
        </p:nvSpPr>
        <p:spPr>
          <a:xfrm>
            <a:off x="2286000" y="979613"/>
            <a:ext cx="6545567" cy="5909310"/>
          </a:xfrm>
          <a:prstGeom prst="rect">
            <a:avLst/>
          </a:prstGeom>
        </p:spPr>
        <p:txBody>
          <a:bodyPr wrap="square">
            <a:spAutoFit/>
          </a:bodyPr>
          <a:lstStyle/>
          <a:p>
            <a:r>
              <a:rPr lang="en-US" dirty="0"/>
              <a:t>Our Attorneys’ Council Members are regular presenters and contributors for ASA webinars, podcasts and member resources and we are grateful for their participation and contributions.</a:t>
            </a:r>
          </a:p>
          <a:p>
            <a:endParaRPr lang="en-US" b="1" dirty="0"/>
          </a:p>
          <a:p>
            <a:r>
              <a:rPr lang="en-US" b="1" dirty="0"/>
              <a:t>ASA Resource Document Projects</a:t>
            </a:r>
          </a:p>
          <a:p>
            <a:pPr marL="971550" lvl="1" indent="-285750">
              <a:buFont typeface="Arial" panose="020B0604020202020204" pitchFamily="34" charset="0"/>
              <a:buChar char="•"/>
            </a:pPr>
            <a:r>
              <a:rPr lang="en-US" dirty="0"/>
              <a:t>ASA Subcontract Document Suite and Subcontractor Negotiating Tips – updating of 2018 resource</a:t>
            </a:r>
          </a:p>
          <a:p>
            <a:pPr marL="971550" lvl="1" indent="-285750">
              <a:buFont typeface="Arial" panose="020B0604020202020204" pitchFamily="34" charset="0"/>
              <a:buChar char="•"/>
            </a:pPr>
            <a:r>
              <a:rPr lang="en-US" dirty="0"/>
              <a:t>Retainage Law in 50 States – updating of 2017 resource</a:t>
            </a:r>
          </a:p>
          <a:p>
            <a:pPr marL="971550" lvl="1" indent="-285750">
              <a:buFont typeface="Arial" panose="020B0604020202020204" pitchFamily="34" charset="0"/>
              <a:buChar char="•"/>
            </a:pPr>
            <a:r>
              <a:rPr lang="en-US" dirty="0"/>
              <a:t>Price Escalation and Force Majeure contract amendment resource</a:t>
            </a:r>
          </a:p>
          <a:p>
            <a:pPr marL="1428750" lvl="2" indent="-285750">
              <a:buFont typeface="Arial" panose="020B0604020202020204" pitchFamily="34" charset="0"/>
              <a:buChar char="•"/>
            </a:pPr>
            <a:r>
              <a:rPr lang="en-US" dirty="0"/>
              <a:t>The group is always open to suggestions from members and Chapters on usual tools and education to be gleaned from our construction law attorneys in the Attorneys’ Council</a:t>
            </a:r>
          </a:p>
          <a:p>
            <a:pPr marL="971550" lvl="1" indent="-285750">
              <a:buFont typeface="Arial" panose="020B0604020202020204" pitchFamily="34" charset="0"/>
              <a:buChar char="•"/>
            </a:pPr>
            <a:endParaRPr lang="en-US" dirty="0"/>
          </a:p>
          <a:p>
            <a:pPr marL="971550" lvl="1" indent="-285750">
              <a:buFont typeface="Arial" panose="020B0604020202020204" pitchFamily="34" charset="0"/>
              <a:buChar char="•"/>
            </a:pPr>
            <a:endParaRPr lang="en-US" dirty="0"/>
          </a:p>
          <a:p>
            <a:pPr marL="971550" lvl="1" indent="-285750">
              <a:buFont typeface="Arial" panose="020B0604020202020204" pitchFamily="34" charset="0"/>
              <a:buChar char="•"/>
            </a:pPr>
            <a:endParaRPr lang="en-US" dirty="0"/>
          </a:p>
          <a:p>
            <a:pPr marL="971550" lvl="1" indent="-285750">
              <a:buFont typeface="Arial" panose="020B0604020202020204" pitchFamily="34" charset="0"/>
              <a:buChar char="•"/>
            </a:pPr>
            <a:endParaRPr lang="en-US" dirty="0"/>
          </a:p>
          <a:p>
            <a:pPr marL="971550" lvl="1" indent="-285750">
              <a:buFont typeface="Arial" panose="020B0604020202020204" pitchFamily="34" charset="0"/>
              <a:buChar char="•"/>
            </a:pPr>
            <a:endParaRPr lang="en-US" dirty="0"/>
          </a:p>
          <a:p>
            <a:pPr marL="971550" lvl="1" indent="-285750">
              <a:buFont typeface="Arial" panose="020B0604020202020204" pitchFamily="34" charset="0"/>
              <a:buChar char="•"/>
            </a:pPr>
            <a:endParaRPr lang="en-US" dirty="0"/>
          </a:p>
          <a:p>
            <a:pPr marL="685800" lvl="1"/>
            <a:endParaRPr lang="en-US" dirty="0"/>
          </a:p>
        </p:txBody>
      </p:sp>
      <p:grpSp>
        <p:nvGrpSpPr>
          <p:cNvPr id="17" name="Group 16">
            <a:extLst>
              <a:ext uri="{FF2B5EF4-FFF2-40B4-BE49-F238E27FC236}">
                <a16:creationId xmlns="" xmlns:a16="http://schemas.microsoft.com/office/drawing/2014/main" id="{4B08CA26-81C1-43DD-ADEA-C26D52E1B8FE}"/>
              </a:ext>
            </a:extLst>
          </p:cNvPr>
          <p:cNvGrpSpPr/>
          <p:nvPr/>
        </p:nvGrpSpPr>
        <p:grpSpPr>
          <a:xfrm>
            <a:off x="-1371600" y="1752600"/>
            <a:ext cx="5073853" cy="5740603"/>
            <a:chOff x="0" y="0"/>
            <a:chExt cx="13530274" cy="15308274"/>
          </a:xfrm>
        </p:grpSpPr>
        <p:grpSp>
          <p:nvGrpSpPr>
            <p:cNvPr id="18" name="Group 8">
              <a:extLst>
                <a:ext uri="{FF2B5EF4-FFF2-40B4-BE49-F238E27FC236}">
                  <a16:creationId xmlns="" xmlns:a16="http://schemas.microsoft.com/office/drawing/2014/main" id="{9A66B727-7DDF-4AEC-997A-D08EC4DD9525}"/>
                </a:ext>
              </a:extLst>
            </p:cNvPr>
            <p:cNvGrpSpPr>
              <a:grpSpLocks noChangeAspect="1"/>
            </p:cNvGrpSpPr>
            <p:nvPr/>
          </p:nvGrpSpPr>
          <p:grpSpPr>
            <a:xfrm rot="-2700000">
              <a:off x="1981463" y="1981463"/>
              <a:ext cx="9567348" cy="9567348"/>
              <a:chOff x="0" y="0"/>
              <a:chExt cx="2653030" cy="2653030"/>
            </a:xfrm>
          </p:grpSpPr>
          <p:sp>
            <p:nvSpPr>
              <p:cNvPr id="21" name="Freeform 9">
                <a:extLst>
                  <a:ext uri="{FF2B5EF4-FFF2-40B4-BE49-F238E27FC236}">
                    <a16:creationId xmlns="" xmlns:a16="http://schemas.microsoft.com/office/drawing/2014/main" id="{83D1D0A3-F04A-4EED-A816-FA3B355A58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9" name="Group 10">
              <a:extLst>
                <a:ext uri="{FF2B5EF4-FFF2-40B4-BE49-F238E27FC236}">
                  <a16:creationId xmlns="" xmlns:a16="http://schemas.microsoft.com/office/drawing/2014/main" id="{EF10BE8E-6830-49CA-BD3A-6E648637F618}"/>
                </a:ext>
              </a:extLst>
            </p:cNvPr>
            <p:cNvGrpSpPr/>
            <p:nvPr/>
          </p:nvGrpSpPr>
          <p:grpSpPr>
            <a:xfrm rot="-2700000">
              <a:off x="1981463" y="3759463"/>
              <a:ext cx="9567348" cy="9567348"/>
              <a:chOff x="0" y="0"/>
              <a:chExt cx="1913890" cy="1913890"/>
            </a:xfrm>
          </p:grpSpPr>
          <p:sp>
            <p:nvSpPr>
              <p:cNvPr id="20" name="Freeform 11">
                <a:extLst>
                  <a:ext uri="{FF2B5EF4-FFF2-40B4-BE49-F238E27FC236}">
                    <a16:creationId xmlns="" xmlns:a16="http://schemas.microsoft.com/office/drawing/2014/main" id="{85AEC7AB-F95A-4E50-B38B-D925AAA7088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
        <p:nvSpPr>
          <p:cNvPr id="6" name="Slide Number Placeholder 5"/>
          <p:cNvSpPr>
            <a:spLocks noGrp="1"/>
          </p:cNvSpPr>
          <p:nvPr>
            <p:ph type="sldNum" sz="quarter" idx="12"/>
          </p:nvPr>
        </p:nvSpPr>
        <p:spPr/>
        <p:txBody>
          <a:bodyPr/>
          <a:lstStyle/>
          <a:p>
            <a:fld id="{A016C445-BE9E-4D8C-8629-E4531DACDD91}" type="slidenum">
              <a:rPr lang="en-US" smtClean="0"/>
              <a:t>35</a:t>
            </a:fld>
            <a:endParaRPr lang="en-US"/>
          </a:p>
        </p:txBody>
      </p:sp>
    </p:spTree>
    <p:extLst>
      <p:ext uri="{BB962C8B-B14F-4D97-AF65-F5344CB8AC3E}">
        <p14:creationId xmlns:p14="http://schemas.microsoft.com/office/powerpoint/2010/main" val="1368132797"/>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94531" y="1950126"/>
            <a:ext cx="4192481" cy="2240161"/>
            <a:chOff x="-1527416" y="-9525"/>
            <a:chExt cx="11179949" cy="5973763"/>
          </a:xfrm>
        </p:grpSpPr>
        <p:sp>
          <p:nvSpPr>
            <p:cNvPr id="3" name="TextBox 3"/>
            <p:cNvSpPr txBox="1"/>
            <p:nvPr/>
          </p:nvSpPr>
          <p:spPr>
            <a:xfrm>
              <a:off x="0" y="1007667"/>
              <a:ext cx="9652533" cy="4956571"/>
            </a:xfrm>
            <a:prstGeom prst="rect">
              <a:avLst/>
            </a:prstGeom>
          </p:spPr>
          <p:txBody>
            <a:bodyPr lIns="0" tIns="0" rIns="0" bIns="0" rtlCol="0" anchor="t">
              <a:spAutoFit/>
            </a:bodyPr>
            <a:lstStyle/>
            <a:p>
              <a:pPr algn="r">
                <a:lnSpc>
                  <a:spcPts val="2100"/>
                </a:lnSpc>
              </a:pPr>
              <a:r>
                <a:rPr lang="en-US" sz="1400" dirty="0">
                  <a:solidFill>
                    <a:srgbClr val="000000"/>
                  </a:solidFill>
                  <a:latin typeface="Glacial Indifference"/>
                </a:rPr>
                <a:t>ASA underwrites the legal costs of filing "friend-of-the-court" briefs to inform the Court regarding the broader impact of relevant construction industry cases throughout the country. We have won dozens of these cases since 1997, vindicating subcontractor rights today and into the future.</a:t>
              </a:r>
            </a:p>
          </p:txBody>
        </p:sp>
        <p:sp>
          <p:nvSpPr>
            <p:cNvPr id="4" name="TextBox 4"/>
            <p:cNvSpPr txBox="1"/>
            <p:nvPr/>
          </p:nvSpPr>
          <p:spPr>
            <a:xfrm>
              <a:off x="-1527416" y="-9525"/>
              <a:ext cx="11179949" cy="854936"/>
            </a:xfrm>
            <a:prstGeom prst="rect">
              <a:avLst/>
            </a:prstGeom>
          </p:spPr>
          <p:txBody>
            <a:bodyPr wrap="square" lIns="0" tIns="0" rIns="0" bIns="0" rtlCol="0" anchor="t">
              <a:spAutoFit/>
            </a:bodyPr>
            <a:lstStyle/>
            <a:p>
              <a:pPr algn="r">
                <a:lnSpc>
                  <a:spcPts val="2520"/>
                </a:lnSpc>
              </a:pPr>
              <a:r>
                <a:rPr lang="en-US" sz="2100" spc="210" dirty="0">
                  <a:latin typeface="Georgia Pro Black" panose="020B0604020202020204" pitchFamily="18" charset="0"/>
                </a:rPr>
                <a:t>SLDF MISSION</a:t>
              </a:r>
            </a:p>
          </p:txBody>
        </p:sp>
      </p:grpSp>
      <p:grpSp>
        <p:nvGrpSpPr>
          <p:cNvPr id="6" name="Group 6"/>
          <p:cNvGrpSpPr>
            <a:grpSpLocks noChangeAspect="1"/>
          </p:cNvGrpSpPr>
          <p:nvPr/>
        </p:nvGrpSpPr>
        <p:grpSpPr>
          <a:xfrm>
            <a:off x="7411834" y="4741767"/>
            <a:ext cx="2123853" cy="2123853"/>
            <a:chOff x="0" y="0"/>
            <a:chExt cx="2787650" cy="2787650"/>
          </a:xfrm>
          <a:solidFill>
            <a:schemeClr val="accent5">
              <a:lumMod val="60000"/>
              <a:lumOff val="40000"/>
            </a:schemeClr>
          </a:solidFill>
        </p:grpSpPr>
        <p:sp>
          <p:nvSpPr>
            <p:cNvPr id="7" name="Freeform 7"/>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grpFill/>
          </p:spPr>
        </p:sp>
      </p:grpSp>
      <p:grpSp>
        <p:nvGrpSpPr>
          <p:cNvPr id="8" name="Group 8"/>
          <p:cNvGrpSpPr>
            <a:grpSpLocks noChangeAspect="1"/>
          </p:cNvGrpSpPr>
          <p:nvPr/>
        </p:nvGrpSpPr>
        <p:grpSpPr>
          <a:xfrm>
            <a:off x="7030834" y="4741767"/>
            <a:ext cx="2123853" cy="2123853"/>
            <a:chOff x="-2540" y="-2540"/>
            <a:chExt cx="6355080" cy="6355080"/>
          </a:xfrm>
        </p:grpSpPr>
        <p:sp>
          <p:nvSpPr>
            <p:cNvPr id="9" name="Freeform 9"/>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nvGrpSpPr>
          <p:cNvPr id="11" name="Group 11"/>
          <p:cNvGrpSpPr>
            <a:grpSpLocks noChangeAspect="1"/>
          </p:cNvGrpSpPr>
          <p:nvPr/>
        </p:nvGrpSpPr>
        <p:grpSpPr>
          <a:xfrm>
            <a:off x="-674284" y="233104"/>
            <a:ext cx="4196937" cy="4196937"/>
            <a:chOff x="0" y="0"/>
            <a:chExt cx="2787650" cy="2787650"/>
          </a:xfrm>
          <a:solidFill>
            <a:schemeClr val="accent5">
              <a:lumMod val="60000"/>
              <a:lumOff val="40000"/>
            </a:schemeClr>
          </a:solidFill>
        </p:grpSpPr>
        <p:sp>
          <p:nvSpPr>
            <p:cNvPr id="12" name="Freeform 12"/>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grpFill/>
          </p:spPr>
        </p:sp>
      </p:grpSp>
      <p:grpSp>
        <p:nvGrpSpPr>
          <p:cNvPr id="13" name="Group 13"/>
          <p:cNvGrpSpPr>
            <a:grpSpLocks noChangeAspect="1"/>
          </p:cNvGrpSpPr>
          <p:nvPr/>
        </p:nvGrpSpPr>
        <p:grpSpPr>
          <a:xfrm>
            <a:off x="225162" y="233104"/>
            <a:ext cx="4196937" cy="4196937"/>
            <a:chOff x="-2540" y="-2540"/>
            <a:chExt cx="6355080" cy="6355080"/>
          </a:xfrm>
        </p:grpSpPr>
        <p:sp>
          <p:nvSpPr>
            <p:cNvPr id="14" name="Freeform 14"/>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nvGrpSpPr>
          <p:cNvPr id="15" name="Group 15"/>
          <p:cNvGrpSpPr>
            <a:grpSpLocks noChangeAspect="1"/>
          </p:cNvGrpSpPr>
          <p:nvPr/>
        </p:nvGrpSpPr>
        <p:grpSpPr>
          <a:xfrm>
            <a:off x="240232" y="1338075"/>
            <a:ext cx="4181867" cy="4181850"/>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046" r="-25046"/>
              </a:stretch>
            </a:blipFill>
          </p:spPr>
        </p:sp>
      </p:grpSp>
      <p:sp>
        <p:nvSpPr>
          <p:cNvPr id="17" name="AutoShape 17"/>
          <p:cNvSpPr/>
          <p:nvPr/>
        </p:nvSpPr>
        <p:spPr>
          <a:xfrm>
            <a:off x="5652652" y="4741767"/>
            <a:ext cx="1890237" cy="662765"/>
          </a:xfrm>
          <a:prstGeom prst="rect">
            <a:avLst/>
          </a:prstGeom>
          <a:solidFill>
            <a:srgbClr val="F3CD74"/>
          </a:solidFill>
        </p:spPr>
      </p:sp>
      <p:sp>
        <p:nvSpPr>
          <p:cNvPr id="18" name="TextBox 18"/>
          <p:cNvSpPr txBox="1"/>
          <p:nvPr/>
        </p:nvSpPr>
        <p:spPr>
          <a:xfrm>
            <a:off x="5652652" y="4875982"/>
            <a:ext cx="1890237" cy="340221"/>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Montserrat Semi-Bold"/>
              </a:rPr>
              <a:t>SINCE 1997</a:t>
            </a:r>
          </a:p>
        </p:txBody>
      </p:sp>
      <p:pic>
        <p:nvPicPr>
          <p:cNvPr id="19" name="Picture 16">
            <a:extLst>
              <a:ext uri="{FF2B5EF4-FFF2-40B4-BE49-F238E27FC236}">
                <a16:creationId xmlns="" xmlns:a16="http://schemas.microsoft.com/office/drawing/2014/main" id="{C9DE22AE-A021-4A48-85CE-92664A89F668}"/>
              </a:ext>
            </a:extLst>
          </p:cNvPr>
          <p:cNvPicPr>
            <a:picLocks noChangeAspect="1"/>
          </p:cNvPicPr>
          <p:nvPr/>
        </p:nvPicPr>
        <p:blipFill>
          <a:blip r:embed="rId3"/>
          <a:srcRect/>
          <a:stretch>
            <a:fillRect/>
          </a:stretch>
        </p:blipFill>
        <p:spPr>
          <a:xfrm>
            <a:off x="5105400" y="693207"/>
            <a:ext cx="3564258" cy="967317"/>
          </a:xfrm>
          <a:prstGeom prst="rect">
            <a:avLst/>
          </a:prstGeom>
        </p:spPr>
      </p:pic>
      <p:sp>
        <p:nvSpPr>
          <p:cNvPr id="10" name="Slide Number Placeholder 9"/>
          <p:cNvSpPr>
            <a:spLocks noGrp="1"/>
          </p:cNvSpPr>
          <p:nvPr>
            <p:ph type="sldNum" sz="quarter" idx="12"/>
          </p:nvPr>
        </p:nvSpPr>
        <p:spPr/>
        <p:txBody>
          <a:bodyPr/>
          <a:lstStyle/>
          <a:p>
            <a:fld id="{A016C445-BE9E-4D8C-8629-E4531DACDD91}" type="slidenum">
              <a:rPr lang="en-US" smtClean="0"/>
              <a:t>36</a:t>
            </a:fld>
            <a:endParaRPr lang="en-US"/>
          </a:p>
        </p:txBody>
      </p:sp>
    </p:spTree>
    <p:extLst>
      <p:ext uri="{BB962C8B-B14F-4D97-AF65-F5344CB8AC3E}">
        <p14:creationId xmlns:p14="http://schemas.microsoft.com/office/powerpoint/2010/main" val="49672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700000">
            <a:off x="1177393" y="2748301"/>
            <a:ext cx="10526499" cy="5232842"/>
          </a:xfrm>
          <a:prstGeom prst="rect">
            <a:avLst/>
          </a:prstGeom>
          <a:solidFill>
            <a:srgbClr val="5DCAD1"/>
          </a:solidFill>
        </p:spPr>
        <p:txBody>
          <a:bodyPr/>
          <a:lstStyle/>
          <a:p>
            <a:endParaRPr lang="en-US" dirty="0"/>
          </a:p>
        </p:txBody>
      </p:sp>
      <p:grpSp>
        <p:nvGrpSpPr>
          <p:cNvPr id="3" name="Group 3"/>
          <p:cNvGrpSpPr/>
          <p:nvPr/>
        </p:nvGrpSpPr>
        <p:grpSpPr>
          <a:xfrm>
            <a:off x="745521" y="1458845"/>
            <a:ext cx="3694082" cy="1627452"/>
            <a:chOff x="0" y="-9525"/>
            <a:chExt cx="9850885" cy="4339871"/>
          </a:xfrm>
        </p:grpSpPr>
        <p:sp>
          <p:nvSpPr>
            <p:cNvPr id="4" name="TextBox 4"/>
            <p:cNvSpPr txBox="1"/>
            <p:nvPr/>
          </p:nvSpPr>
          <p:spPr>
            <a:xfrm>
              <a:off x="0" y="2616200"/>
              <a:ext cx="8890533" cy="1714146"/>
            </a:xfrm>
            <a:prstGeom prst="rect">
              <a:avLst/>
            </a:prstGeom>
          </p:spPr>
          <p:txBody>
            <a:bodyPr lIns="0" tIns="0" rIns="0" bIns="0" rtlCol="0" anchor="t">
              <a:spAutoFit/>
            </a:bodyPr>
            <a:lstStyle/>
            <a:p>
              <a:pPr>
                <a:lnSpc>
                  <a:spcPts val="5400"/>
                </a:lnSpc>
              </a:pPr>
              <a:r>
                <a:rPr lang="en-US" sz="3600" dirty="0">
                  <a:solidFill>
                    <a:srgbClr val="5DCAD1"/>
                  </a:solidFill>
                  <a:latin typeface="Georgia Pro Black" panose="02040A02050405020203" pitchFamily="18" charset="0"/>
                </a:rPr>
                <a:t>$54,150</a:t>
              </a:r>
            </a:p>
          </p:txBody>
        </p:sp>
        <p:sp>
          <p:nvSpPr>
            <p:cNvPr id="5" name="TextBox 5"/>
            <p:cNvSpPr txBox="1"/>
            <p:nvPr/>
          </p:nvSpPr>
          <p:spPr>
            <a:xfrm>
              <a:off x="139" y="-9525"/>
              <a:ext cx="9850746" cy="2599002"/>
            </a:xfrm>
            <a:prstGeom prst="rect">
              <a:avLst/>
            </a:prstGeom>
          </p:spPr>
          <p:txBody>
            <a:bodyPr wrap="square" lIns="0" tIns="0" rIns="0" bIns="0" rtlCol="0" anchor="t">
              <a:spAutoFit/>
            </a:bodyPr>
            <a:lstStyle/>
            <a:p>
              <a:pPr>
                <a:lnSpc>
                  <a:spcPts val="3840"/>
                </a:lnSpc>
              </a:pPr>
              <a:r>
                <a:rPr lang="en-US" sz="3200" spc="320" dirty="0">
                  <a:solidFill>
                    <a:srgbClr val="5DCAD1"/>
                  </a:solidFill>
                  <a:latin typeface="Georgia Pro Black" panose="02040A02050405020203" pitchFamily="18" charset="0"/>
                </a:rPr>
                <a:t>SLDF FUNDS RAISED FY22</a:t>
              </a:r>
            </a:p>
          </p:txBody>
        </p:sp>
      </p:grpSp>
      <p:sp>
        <p:nvSpPr>
          <p:cNvPr id="8" name="TextBox 8"/>
          <p:cNvSpPr txBox="1"/>
          <p:nvPr/>
        </p:nvSpPr>
        <p:spPr>
          <a:xfrm>
            <a:off x="4455645" y="4268270"/>
            <a:ext cx="4472447" cy="487313"/>
          </a:xfrm>
          <a:prstGeom prst="rect">
            <a:avLst/>
          </a:prstGeom>
        </p:spPr>
        <p:txBody>
          <a:bodyPr lIns="0" tIns="0" rIns="0" bIns="0" rtlCol="0" anchor="t">
            <a:spAutoFit/>
          </a:bodyPr>
          <a:lstStyle/>
          <a:p>
            <a:pPr algn="r">
              <a:lnSpc>
                <a:spcPts val="3840"/>
              </a:lnSpc>
            </a:pPr>
            <a:r>
              <a:rPr lang="en-US" sz="3200" spc="320" dirty="0">
                <a:solidFill>
                  <a:srgbClr val="1C2143"/>
                </a:solidFill>
                <a:latin typeface="Georgia Pro Black" panose="02040A02050405020203" pitchFamily="18" charset="0"/>
              </a:rPr>
              <a:t>FUND SOURCES</a:t>
            </a:r>
          </a:p>
        </p:txBody>
      </p:sp>
      <p:grpSp>
        <p:nvGrpSpPr>
          <p:cNvPr id="9" name="Group 9"/>
          <p:cNvGrpSpPr/>
          <p:nvPr/>
        </p:nvGrpSpPr>
        <p:grpSpPr>
          <a:xfrm>
            <a:off x="1291373" y="3736022"/>
            <a:ext cx="4220599" cy="3649099"/>
            <a:chOff x="0" y="0"/>
            <a:chExt cx="11254929" cy="9730929"/>
          </a:xfrm>
        </p:grpSpPr>
        <p:grpSp>
          <p:nvGrpSpPr>
            <p:cNvPr id="10" name="Group 10"/>
            <p:cNvGrpSpPr/>
            <p:nvPr/>
          </p:nvGrpSpPr>
          <p:grpSpPr>
            <a:xfrm rot="-2700000">
              <a:off x="1425062" y="1425062"/>
              <a:ext cx="6880806" cy="6880806"/>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5DCAD1"/>
              </a:solidFill>
            </p:spPr>
          </p:sp>
        </p:grpSp>
        <p:grpSp>
          <p:nvGrpSpPr>
            <p:cNvPr id="12" name="Group 12"/>
            <p:cNvGrpSpPr>
              <a:grpSpLocks noChangeAspect="1"/>
            </p:cNvGrpSpPr>
            <p:nvPr/>
          </p:nvGrpSpPr>
          <p:grpSpPr>
            <a:xfrm rot="-2700000">
              <a:off x="2949062" y="1425062"/>
              <a:ext cx="6880806" cy="6880806"/>
              <a:chOff x="0" y="0"/>
              <a:chExt cx="2653030" cy="2653030"/>
            </a:xfrm>
          </p:grpSpPr>
          <p:sp>
            <p:nvSpPr>
              <p:cNvPr id="13" name="Freeform 13"/>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grpSp>
        <p:nvGrpSpPr>
          <p:cNvPr id="14" name="Group 14"/>
          <p:cNvGrpSpPr/>
          <p:nvPr/>
        </p:nvGrpSpPr>
        <p:grpSpPr>
          <a:xfrm>
            <a:off x="4520706" y="-967630"/>
            <a:ext cx="4125349" cy="3649099"/>
            <a:chOff x="0" y="0"/>
            <a:chExt cx="11000929" cy="9730929"/>
          </a:xfrm>
        </p:grpSpPr>
        <p:grpSp>
          <p:nvGrpSpPr>
            <p:cNvPr id="15" name="Group 15"/>
            <p:cNvGrpSpPr/>
            <p:nvPr/>
          </p:nvGrpSpPr>
          <p:grpSpPr>
            <a:xfrm rot="-2700000">
              <a:off x="2695062" y="1425062"/>
              <a:ext cx="6880806" cy="6880806"/>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1C2143"/>
              </a:solidFill>
            </p:spPr>
          </p:sp>
        </p:grpSp>
        <p:grpSp>
          <p:nvGrpSpPr>
            <p:cNvPr id="17" name="Group 17"/>
            <p:cNvGrpSpPr>
              <a:grpSpLocks noChangeAspect="1"/>
            </p:cNvGrpSpPr>
            <p:nvPr/>
          </p:nvGrpSpPr>
          <p:grpSpPr>
            <a:xfrm rot="-2700000">
              <a:off x="1425062" y="1425062"/>
              <a:ext cx="6880806" cy="6880806"/>
              <a:chOff x="0" y="0"/>
              <a:chExt cx="2653030" cy="2653030"/>
            </a:xfrm>
          </p:grpSpPr>
          <p:sp>
            <p:nvSpPr>
              <p:cNvPr id="18" name="Freeform 1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1C2143"/>
              </a:solidFill>
            </p:spPr>
          </p:sp>
        </p:grpSp>
      </p:grpSp>
      <p:sp>
        <p:nvSpPr>
          <p:cNvPr id="19" name="TextBox 19"/>
          <p:cNvSpPr txBox="1"/>
          <p:nvPr/>
        </p:nvSpPr>
        <p:spPr>
          <a:xfrm>
            <a:off x="121795" y="4268270"/>
            <a:ext cx="2911852" cy="1969770"/>
          </a:xfrm>
          <a:prstGeom prst="rect">
            <a:avLst/>
          </a:prstGeom>
        </p:spPr>
        <p:txBody>
          <a:bodyPr lIns="0" tIns="0" rIns="0" bIns="0" rtlCol="0" anchor="t">
            <a:spAutoFit/>
          </a:bodyPr>
          <a:lstStyle/>
          <a:p>
            <a:pPr algn="ctr"/>
            <a:r>
              <a:rPr lang="en-US" sz="4000" dirty="0">
                <a:solidFill>
                  <a:schemeClr val="tx2"/>
                </a:solidFill>
                <a:latin typeface="Franklin Gothic Heavy" panose="020B0903020102020204" pitchFamily="34" charset="0"/>
              </a:rPr>
              <a:t>5 new cases  reviewed</a:t>
            </a:r>
            <a:r>
              <a:rPr lang="en-US" sz="4800" dirty="0">
                <a:solidFill>
                  <a:schemeClr val="tx2"/>
                </a:solidFill>
                <a:latin typeface="Franklin Gothic Heavy" panose="020B0903020102020204" pitchFamily="34" charset="0"/>
              </a:rPr>
              <a:t> </a:t>
            </a:r>
          </a:p>
        </p:txBody>
      </p:sp>
      <p:sp>
        <p:nvSpPr>
          <p:cNvPr id="20" name="TextBox 20"/>
          <p:cNvSpPr txBox="1"/>
          <p:nvPr/>
        </p:nvSpPr>
        <p:spPr>
          <a:xfrm>
            <a:off x="1005244" y="3254560"/>
            <a:ext cx="3990686" cy="820738"/>
          </a:xfrm>
          <a:prstGeom prst="rect">
            <a:avLst/>
          </a:prstGeom>
        </p:spPr>
        <p:txBody>
          <a:bodyPr wrap="square" lIns="0" tIns="0" rIns="0" bIns="0" rtlCol="0" anchor="t">
            <a:spAutoFit/>
          </a:bodyPr>
          <a:lstStyle/>
          <a:p>
            <a:pPr algn="ctr">
              <a:lnSpc>
                <a:spcPts val="1637"/>
              </a:lnSpc>
            </a:pPr>
            <a:r>
              <a:rPr lang="en-US" sz="1388" b="1" spc="402" dirty="0">
                <a:solidFill>
                  <a:schemeClr val="tx2"/>
                </a:solidFill>
                <a:latin typeface="Grotesque" panose="020B0504020202020204" pitchFamily="34" charset="0"/>
              </a:rPr>
              <a:t>COVID PANDEMIC HAS SLOWED THE PACE OF CASES REACHING THE APPELLATE LEVEL</a:t>
            </a:r>
          </a:p>
        </p:txBody>
      </p:sp>
      <p:sp>
        <p:nvSpPr>
          <p:cNvPr id="21" name="TextBox 21"/>
          <p:cNvSpPr txBox="1"/>
          <p:nvPr/>
        </p:nvSpPr>
        <p:spPr>
          <a:xfrm>
            <a:off x="3773642" y="4978264"/>
            <a:ext cx="5334000" cy="1661993"/>
          </a:xfrm>
          <a:prstGeom prst="rect">
            <a:avLst/>
          </a:prstGeom>
        </p:spPr>
        <p:txBody>
          <a:bodyPr wrap="square" lIns="0" tIns="0" rIns="0" bIns="0" rtlCol="0" anchor="t">
            <a:spAutoFit/>
          </a:bodyPr>
          <a:lstStyle/>
          <a:p>
            <a:pPr algn="ctr"/>
            <a:r>
              <a:rPr lang="en-US" b="1" spc="402" dirty="0">
                <a:solidFill>
                  <a:srgbClr val="FFFFFF"/>
                </a:solidFill>
                <a:latin typeface="Grotesque" panose="020B0504020202020204" pitchFamily="34" charset="0"/>
              </a:rPr>
              <a:t>VOLUNTARY CONTRIBUTIONS</a:t>
            </a:r>
          </a:p>
          <a:p>
            <a:pPr algn="ctr"/>
            <a:endParaRPr lang="en-US" b="1" spc="402" dirty="0">
              <a:solidFill>
                <a:srgbClr val="FFFFFF"/>
              </a:solidFill>
              <a:latin typeface="Grotesque" panose="020B0504020202020204" pitchFamily="34" charset="0"/>
            </a:endParaRPr>
          </a:p>
          <a:p>
            <a:pPr algn="ctr"/>
            <a:r>
              <a:rPr lang="en-US" b="1" spc="402" dirty="0">
                <a:solidFill>
                  <a:srgbClr val="FFFFFF"/>
                </a:solidFill>
                <a:latin typeface="Grotesque" panose="020B0504020202020204" pitchFamily="34" charset="0"/>
              </a:rPr>
              <a:t>VIRTUAL &amp; IN-PERSON FUNDRAISING EVENTS</a:t>
            </a:r>
          </a:p>
          <a:p>
            <a:pPr algn="ctr"/>
            <a:endParaRPr lang="en-US" b="1" spc="402" dirty="0">
              <a:solidFill>
                <a:srgbClr val="FFFFFF"/>
              </a:solidFill>
              <a:latin typeface="Grotesque" panose="020B0504020202020204" pitchFamily="34" charset="0"/>
            </a:endParaRPr>
          </a:p>
          <a:p>
            <a:pPr algn="ctr"/>
            <a:r>
              <a:rPr lang="en-US" b="1" spc="402" dirty="0">
                <a:solidFill>
                  <a:srgbClr val="FFFFFF"/>
                </a:solidFill>
                <a:latin typeface="Grotesque" panose="020B0504020202020204" pitchFamily="34" charset="0"/>
              </a:rPr>
              <a:t>DIRECT DONOR APPEALS</a:t>
            </a:r>
          </a:p>
        </p:txBody>
      </p:sp>
      <p:sp>
        <p:nvSpPr>
          <p:cNvPr id="7" name="Slide Number Placeholder 6"/>
          <p:cNvSpPr>
            <a:spLocks noGrp="1"/>
          </p:cNvSpPr>
          <p:nvPr>
            <p:ph type="sldNum" sz="quarter" idx="12"/>
          </p:nvPr>
        </p:nvSpPr>
        <p:spPr/>
        <p:txBody>
          <a:bodyPr/>
          <a:lstStyle/>
          <a:p>
            <a:fld id="{A016C445-BE9E-4D8C-8629-E4531DACDD91}" type="slidenum">
              <a:rPr lang="en-US" smtClean="0"/>
              <a:t>37</a:t>
            </a:fld>
            <a:endParaRPr lang="en-US"/>
          </a:p>
        </p:txBody>
      </p:sp>
    </p:spTree>
    <p:extLst>
      <p:ext uri="{BB962C8B-B14F-4D97-AF65-F5344CB8AC3E}">
        <p14:creationId xmlns:p14="http://schemas.microsoft.com/office/powerpoint/2010/main" val="442460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E7FFD28-545C-4C88-A2E7-152FB234C9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4B8F8A3B-47F9-3FCC-3AA5-49C05DA03CAA}"/>
              </a:ext>
            </a:extLst>
          </p:cNvPr>
          <p:cNvSpPr txBox="1"/>
          <p:nvPr/>
        </p:nvSpPr>
        <p:spPr>
          <a:xfrm>
            <a:off x="628650" y="2662238"/>
            <a:ext cx="7886700" cy="3738562"/>
          </a:xfrm>
          <a:prstGeom prst="rect">
            <a:avLst/>
          </a:prstGeom>
        </p:spPr>
        <p:txBody>
          <a:bodyPr vert="horz" lIns="91440" tIns="45720" rIns="91440" bIns="45720" rtlCol="0">
            <a:normAutofit/>
          </a:bodyPr>
          <a:lstStyle/>
          <a:p>
            <a:pPr>
              <a:lnSpc>
                <a:spcPct val="90000"/>
              </a:lnSpc>
              <a:spcAft>
                <a:spcPts val="600"/>
              </a:spcAft>
            </a:pPr>
            <a:r>
              <a:rPr lang="en-US" sz="2300" b="0" i="0" u="none" strike="noStrike" dirty="0">
                <a:effectLst/>
              </a:rPr>
              <a:t>Next Year Fundraising Plans:</a:t>
            </a:r>
          </a:p>
          <a:p>
            <a:pPr marL="342900" indent="-342900">
              <a:lnSpc>
                <a:spcPct val="90000"/>
              </a:lnSpc>
              <a:spcAft>
                <a:spcPts val="600"/>
              </a:spcAft>
              <a:buFont typeface="Arial" panose="020B0604020202020204" pitchFamily="34" charset="0"/>
              <a:buChar char="•"/>
            </a:pPr>
            <a:r>
              <a:rPr lang="en-US" sz="2300" dirty="0"/>
              <a:t>Letter to p</a:t>
            </a:r>
            <a:r>
              <a:rPr lang="en-US" sz="2300" b="0" i="0" u="none" strike="noStrike" dirty="0">
                <a:effectLst/>
              </a:rPr>
              <a:t>revious donors</a:t>
            </a:r>
          </a:p>
          <a:p>
            <a:pPr marL="342900" indent="-342900">
              <a:lnSpc>
                <a:spcPct val="90000"/>
              </a:lnSpc>
              <a:spcAft>
                <a:spcPts val="600"/>
              </a:spcAft>
              <a:buFont typeface="Arial" panose="020B0604020202020204" pitchFamily="34" charset="0"/>
              <a:buChar char="•"/>
            </a:pPr>
            <a:r>
              <a:rPr lang="en-US" sz="2300" b="0" i="0" u="none" strike="noStrike" dirty="0">
                <a:effectLst/>
              </a:rPr>
              <a:t>Fall Virtual Tasting Fundraiser</a:t>
            </a:r>
          </a:p>
          <a:p>
            <a:pPr marL="342900" indent="-342900">
              <a:lnSpc>
                <a:spcPct val="90000"/>
              </a:lnSpc>
              <a:spcAft>
                <a:spcPts val="600"/>
              </a:spcAft>
              <a:buFont typeface="Arial" panose="020B0604020202020204" pitchFamily="34" charset="0"/>
              <a:buChar char="•"/>
            </a:pPr>
            <a:r>
              <a:rPr lang="en-US" sz="2300" b="0" i="0" u="none" strike="noStrike" dirty="0">
                <a:effectLst/>
              </a:rPr>
              <a:t>Fall Attorneys’ Council Fundraiser in coordination with ASA Baton Rouge Chapter</a:t>
            </a:r>
          </a:p>
          <a:p>
            <a:pPr marL="342900" indent="-342900">
              <a:lnSpc>
                <a:spcPct val="90000"/>
              </a:lnSpc>
              <a:spcAft>
                <a:spcPts val="600"/>
              </a:spcAft>
              <a:buFont typeface="Arial" panose="020B0604020202020204" pitchFamily="34" charset="0"/>
              <a:buChar char="•"/>
            </a:pPr>
            <a:r>
              <a:rPr lang="en-US" sz="2300" b="0" i="0" u="none" strike="noStrike" dirty="0">
                <a:effectLst/>
              </a:rPr>
              <a:t>Annual </a:t>
            </a:r>
            <a:r>
              <a:rPr lang="en-US" sz="2300" b="0" i="0" u="none" strike="noStrike" dirty="0" err="1">
                <a:effectLst/>
              </a:rPr>
              <a:t>SUBExcel</a:t>
            </a:r>
            <a:r>
              <a:rPr lang="en-US" sz="2300" b="0" i="0" u="none" strike="noStrike" dirty="0">
                <a:effectLst/>
              </a:rPr>
              <a:t> Fundraiser</a:t>
            </a:r>
          </a:p>
        </p:txBody>
      </p:sp>
      <p:pic>
        <p:nvPicPr>
          <p:cNvPr id="1026" name="Picture 2" descr="The 13 Best Fundraising Sites for Individuals &amp; Nonprofits">
            <a:extLst>
              <a:ext uri="{FF2B5EF4-FFF2-40B4-BE49-F238E27FC236}">
                <a16:creationId xmlns="" xmlns:a16="http://schemas.microsoft.com/office/drawing/2014/main" id="{F3B98F8A-06F4-E7BC-C644-2F2E69F4E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0" y="19050"/>
            <a:ext cx="4279900" cy="18923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016C445-BE9E-4D8C-8629-E4531DACDD91}" type="slidenum">
              <a:rPr lang="en-US" smtClean="0"/>
              <a:t>38</a:t>
            </a:fld>
            <a:endParaRPr lang="en-US"/>
          </a:p>
        </p:txBody>
      </p:sp>
    </p:spTree>
    <p:extLst>
      <p:ext uri="{BB962C8B-B14F-4D97-AF65-F5344CB8AC3E}">
        <p14:creationId xmlns:p14="http://schemas.microsoft.com/office/powerpoint/2010/main" val="194933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1">
            <a:extLst>
              <a:ext uri="{FF2B5EF4-FFF2-40B4-BE49-F238E27FC236}">
                <a16:creationId xmlns="" xmlns:a16="http://schemas.microsoft.com/office/drawing/2014/main" id="{62B1DD9E-55F9-462F-9544-B262142BFE86}"/>
              </a:ext>
            </a:extLst>
          </p:cNvPr>
          <p:cNvGrpSpPr>
            <a:grpSpLocks noChangeAspect="1"/>
          </p:cNvGrpSpPr>
          <p:nvPr/>
        </p:nvGrpSpPr>
        <p:grpSpPr>
          <a:xfrm>
            <a:off x="3366396" y="-7649"/>
            <a:ext cx="4196937" cy="4196937"/>
            <a:chOff x="0" y="0"/>
            <a:chExt cx="2787650" cy="2787650"/>
          </a:xfrm>
          <a:solidFill>
            <a:schemeClr val="accent1">
              <a:lumMod val="20000"/>
              <a:lumOff val="80000"/>
            </a:schemeClr>
          </a:solidFill>
        </p:grpSpPr>
        <p:sp>
          <p:nvSpPr>
            <p:cNvPr id="16" name="Freeform 12">
              <a:extLst>
                <a:ext uri="{FF2B5EF4-FFF2-40B4-BE49-F238E27FC236}">
                  <a16:creationId xmlns="" xmlns:a16="http://schemas.microsoft.com/office/drawing/2014/main" id="{19869403-3025-4FCC-8370-61EB581698FC}"/>
                </a:ext>
              </a:extLst>
            </p:cNvPr>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grpFill/>
          </p:spPr>
        </p:sp>
      </p:grpSp>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1C478A"/>
                </a:solidFill>
              </a:rPr>
              <a:t>Thank You </a:t>
            </a:r>
          </a:p>
          <a:p>
            <a:r>
              <a:rPr lang="en-US" sz="2800" b="1" dirty="0">
                <a:solidFill>
                  <a:srgbClr val="1C478A"/>
                </a:solidFill>
              </a:rPr>
              <a:t>Comments / Questions? </a:t>
            </a:r>
          </a:p>
        </p:txBody>
      </p:sp>
      <p:sp>
        <p:nvSpPr>
          <p:cNvPr id="9" name="Subtitle 2"/>
          <p:cNvSpPr txBox="1">
            <a:spLocks/>
          </p:cNvSpPr>
          <p:nvPr/>
        </p:nvSpPr>
        <p:spPr>
          <a:xfrm>
            <a:off x="1752600" y="59436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80204" y="380277"/>
            <a:ext cx="1536192" cy="1067523"/>
          </a:xfrm>
          <a:prstGeom prst="rect">
            <a:avLst/>
          </a:prstGeom>
        </p:spPr>
      </p:pic>
      <p:sp>
        <p:nvSpPr>
          <p:cNvPr id="4" name="Rectangle 3"/>
          <p:cNvSpPr/>
          <p:nvPr/>
        </p:nvSpPr>
        <p:spPr>
          <a:xfrm>
            <a:off x="0"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Tree>
    <p:extLst>
      <p:ext uri="{BB962C8B-B14F-4D97-AF65-F5344CB8AC3E}">
        <p14:creationId xmlns:p14="http://schemas.microsoft.com/office/powerpoint/2010/main" val="2329226387"/>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928777" y="102900"/>
            <a:ext cx="5072223" cy="562167"/>
          </a:xfrm>
        </p:spPr>
        <p:txBody>
          <a:bodyPr>
            <a:noAutofit/>
          </a:bodyPr>
          <a:lstStyle/>
          <a:p>
            <a:endParaRPr lang="en-US" sz="3200" b="1" dirty="0"/>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2050" name="Picture 2">
            <a:extLst>
              <a:ext uri="{FF2B5EF4-FFF2-40B4-BE49-F238E27FC236}">
                <a16:creationId xmlns="" xmlns:a16="http://schemas.microsoft.com/office/drawing/2014/main" id="{10373FC1-C394-DC17-6A7D-D76C85E9D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824" y="98357"/>
            <a:ext cx="6371425" cy="49782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016C445-BE9E-4D8C-8629-E4531DACDD91}" type="slidenum">
              <a:rPr lang="en-US" smtClean="0"/>
              <a:t>4</a:t>
            </a:fld>
            <a:endParaRPr lang="en-US"/>
          </a:p>
        </p:txBody>
      </p:sp>
    </p:spTree>
    <p:extLst>
      <p:ext uri="{BB962C8B-B14F-4D97-AF65-F5344CB8AC3E}">
        <p14:creationId xmlns:p14="http://schemas.microsoft.com/office/powerpoint/2010/main" val="3359694783"/>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76714"/>
            <a:ext cx="6553200" cy="562167"/>
          </a:xfrm>
        </p:spPr>
        <p:txBody>
          <a:bodyPr>
            <a:noAutofit/>
          </a:bodyPr>
          <a:lstStyle/>
          <a:p>
            <a:r>
              <a:rPr lang="en-US" sz="3200" b="1" dirty="0"/>
              <a:t>ASA Opposes this Suspension </a:t>
            </a:r>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824" y="665501"/>
            <a:ext cx="6625913" cy="5184119"/>
          </a:xfrm>
          <a:prstGeom prst="rect">
            <a:avLst/>
          </a:prstGeom>
        </p:spPr>
      </p:pic>
      <p:sp>
        <p:nvSpPr>
          <p:cNvPr id="3" name="Slide Number Placeholder 2"/>
          <p:cNvSpPr>
            <a:spLocks noGrp="1"/>
          </p:cNvSpPr>
          <p:nvPr>
            <p:ph type="sldNum" sz="quarter" idx="12"/>
          </p:nvPr>
        </p:nvSpPr>
        <p:spPr/>
        <p:txBody>
          <a:bodyPr/>
          <a:lstStyle/>
          <a:p>
            <a:fld id="{A016C445-BE9E-4D8C-8629-E4531DACDD91}" type="slidenum">
              <a:rPr lang="en-US" smtClean="0"/>
              <a:t>5</a:t>
            </a:fld>
            <a:endParaRPr lang="en-US"/>
          </a:p>
        </p:txBody>
      </p:sp>
    </p:spTree>
    <p:extLst>
      <p:ext uri="{BB962C8B-B14F-4D97-AF65-F5344CB8AC3E}">
        <p14:creationId xmlns:p14="http://schemas.microsoft.com/office/powerpoint/2010/main" val="3846050131"/>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76714"/>
            <a:ext cx="6553200" cy="562167"/>
          </a:xfrm>
        </p:spPr>
        <p:txBody>
          <a:bodyPr>
            <a:noAutofit/>
          </a:bodyPr>
          <a:lstStyle/>
          <a:p>
            <a:r>
              <a:rPr lang="en-US" sz="3200" b="1" dirty="0"/>
              <a:t>RECENT SCOTUS RULINGS </a:t>
            </a:r>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18" name="Content Placeholder 3"/>
          <p:cNvPicPr>
            <a:picLocks noChangeAspect="1"/>
          </p:cNvPicPr>
          <p:nvPr/>
        </p:nvPicPr>
        <p:blipFill>
          <a:blip r:embed="rId3"/>
          <a:stretch>
            <a:fillRect/>
          </a:stretch>
        </p:blipFill>
        <p:spPr>
          <a:xfrm>
            <a:off x="2743953" y="666221"/>
            <a:ext cx="5361550" cy="4999919"/>
          </a:xfrm>
          <a:prstGeom prst="rect">
            <a:avLst/>
          </a:prstGeom>
        </p:spPr>
      </p:pic>
      <p:sp>
        <p:nvSpPr>
          <p:cNvPr id="3" name="Slide Number Placeholder 2"/>
          <p:cNvSpPr>
            <a:spLocks noGrp="1"/>
          </p:cNvSpPr>
          <p:nvPr>
            <p:ph type="sldNum" sz="quarter" idx="12"/>
          </p:nvPr>
        </p:nvSpPr>
        <p:spPr/>
        <p:txBody>
          <a:bodyPr/>
          <a:lstStyle/>
          <a:p>
            <a:fld id="{A016C445-BE9E-4D8C-8629-E4531DACDD91}" type="slidenum">
              <a:rPr lang="en-US" smtClean="0"/>
              <a:t>6</a:t>
            </a:fld>
            <a:endParaRPr lang="en-US"/>
          </a:p>
        </p:txBody>
      </p:sp>
    </p:spTree>
    <p:extLst>
      <p:ext uri="{BB962C8B-B14F-4D97-AF65-F5344CB8AC3E}">
        <p14:creationId xmlns:p14="http://schemas.microsoft.com/office/powerpoint/2010/main" val="3722865624"/>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76714"/>
            <a:ext cx="6553200" cy="562167"/>
          </a:xfrm>
        </p:spPr>
        <p:txBody>
          <a:bodyPr>
            <a:noAutofit/>
          </a:bodyPr>
          <a:lstStyle/>
          <a:p>
            <a:endParaRPr lang="en-US" sz="3200" b="1" dirty="0"/>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2062675"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17" name="Picture 16"/>
          <p:cNvPicPr>
            <a:picLocks noChangeAspect="1"/>
          </p:cNvPicPr>
          <p:nvPr/>
        </p:nvPicPr>
        <p:blipFill>
          <a:blip r:embed="rId3"/>
          <a:stretch>
            <a:fillRect/>
          </a:stretch>
        </p:blipFill>
        <p:spPr>
          <a:xfrm>
            <a:off x="2133600" y="76714"/>
            <a:ext cx="6553200" cy="5850156"/>
          </a:xfrm>
          <a:prstGeom prst="rect">
            <a:avLst/>
          </a:prstGeom>
        </p:spPr>
      </p:pic>
      <p:sp>
        <p:nvSpPr>
          <p:cNvPr id="3" name="Slide Number Placeholder 2"/>
          <p:cNvSpPr>
            <a:spLocks noGrp="1"/>
          </p:cNvSpPr>
          <p:nvPr>
            <p:ph type="sldNum" sz="quarter" idx="12"/>
          </p:nvPr>
        </p:nvSpPr>
        <p:spPr/>
        <p:txBody>
          <a:bodyPr/>
          <a:lstStyle/>
          <a:p>
            <a:fld id="{A016C445-BE9E-4D8C-8629-E4531DACDD91}" type="slidenum">
              <a:rPr lang="en-US" smtClean="0"/>
              <a:t>7</a:t>
            </a:fld>
            <a:endParaRPr lang="en-US"/>
          </a:p>
        </p:txBody>
      </p:sp>
    </p:spTree>
    <p:extLst>
      <p:ext uri="{BB962C8B-B14F-4D97-AF65-F5344CB8AC3E}">
        <p14:creationId xmlns:p14="http://schemas.microsoft.com/office/powerpoint/2010/main" val="398620188"/>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76714"/>
            <a:ext cx="6553200" cy="562167"/>
          </a:xfrm>
        </p:spPr>
        <p:txBody>
          <a:bodyPr>
            <a:noAutofit/>
          </a:bodyPr>
          <a:lstStyle/>
          <a:p>
            <a:r>
              <a:rPr lang="en-US" sz="2800" b="1" dirty="0"/>
              <a:t>Bureau of Labor Statistics: Construction </a:t>
            </a:r>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18" name="Picture 17"/>
          <p:cNvPicPr>
            <a:picLocks noChangeAspect="1"/>
          </p:cNvPicPr>
          <p:nvPr/>
        </p:nvPicPr>
        <p:blipFill>
          <a:blip r:embed="rId3"/>
          <a:stretch>
            <a:fillRect/>
          </a:stretch>
        </p:blipFill>
        <p:spPr>
          <a:xfrm>
            <a:off x="2422837" y="920817"/>
            <a:ext cx="6611223" cy="4377619"/>
          </a:xfrm>
          <a:prstGeom prst="rect">
            <a:avLst/>
          </a:prstGeom>
        </p:spPr>
      </p:pic>
      <p:sp>
        <p:nvSpPr>
          <p:cNvPr id="3" name="Slide Number Placeholder 2"/>
          <p:cNvSpPr>
            <a:spLocks noGrp="1"/>
          </p:cNvSpPr>
          <p:nvPr>
            <p:ph type="sldNum" sz="quarter" idx="12"/>
          </p:nvPr>
        </p:nvSpPr>
        <p:spPr/>
        <p:txBody>
          <a:bodyPr/>
          <a:lstStyle/>
          <a:p>
            <a:fld id="{A016C445-BE9E-4D8C-8629-E4531DACDD91}" type="slidenum">
              <a:rPr lang="en-US" smtClean="0"/>
              <a:t>8</a:t>
            </a:fld>
            <a:endParaRPr lang="en-US"/>
          </a:p>
        </p:txBody>
      </p:sp>
    </p:spTree>
    <p:extLst>
      <p:ext uri="{BB962C8B-B14F-4D97-AF65-F5344CB8AC3E}">
        <p14:creationId xmlns:p14="http://schemas.microsoft.com/office/powerpoint/2010/main" val="971155912"/>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1752600"/>
            <a:ext cx="73914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1C478A"/>
              </a:solidFill>
            </a:endParaRPr>
          </a:p>
        </p:txBody>
      </p:sp>
      <p:sp>
        <p:nvSpPr>
          <p:cNvPr id="9" name="Subtitle 2"/>
          <p:cNvSpPr txBox="1">
            <a:spLocks/>
          </p:cNvSpPr>
          <p:nvPr/>
        </p:nvSpPr>
        <p:spPr>
          <a:xfrm>
            <a:off x="1714500" y="5880100"/>
            <a:ext cx="7391400" cy="91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lumMod val="50000"/>
                  </a:schemeClr>
                </a:solidFill>
              </a:rPr>
              <a:t>American Subcontractors Association</a:t>
            </a:r>
          </a:p>
          <a:p>
            <a:pPr marL="0" indent="0" algn="ctr">
              <a:buNone/>
            </a:pPr>
            <a:r>
              <a:rPr lang="en-US" sz="1400" dirty="0">
                <a:solidFill>
                  <a:schemeClr val="bg1">
                    <a:lumMod val="50000"/>
                  </a:schemeClr>
                </a:solidFill>
              </a:rPr>
              <a:t>1004 Duke St., Alexandria, VA 22314</a:t>
            </a:r>
          </a:p>
          <a:p>
            <a:pPr marL="0" indent="0" algn="ctr">
              <a:buNone/>
            </a:pPr>
            <a:r>
              <a:rPr lang="en-US" sz="1400" dirty="0">
                <a:solidFill>
                  <a:schemeClr val="bg1">
                    <a:lumMod val="50000"/>
                  </a:schemeClr>
                </a:solidFill>
              </a:rPr>
              <a:t>www.asaonline.com | www.subexcel.com | http://contractorscompass.org</a:t>
            </a:r>
          </a:p>
        </p:txBody>
      </p:sp>
      <p:sp>
        <p:nvSpPr>
          <p:cNvPr id="4" name="Rectangle 3"/>
          <p:cNvSpPr/>
          <p:nvPr/>
        </p:nvSpPr>
        <p:spPr>
          <a:xfrm>
            <a:off x="-50087" y="0"/>
            <a:ext cx="1752600" cy="6858000"/>
          </a:xfrm>
          <a:prstGeom prst="rect">
            <a:avLst/>
          </a:prstGeom>
          <a:solidFill>
            <a:srgbClr val="1C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1764587" y="4191000"/>
            <a:ext cx="7391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lumMod val="50000"/>
                </a:schemeClr>
              </a:solidFill>
            </a:endParaRPr>
          </a:p>
        </p:txBody>
      </p:sp>
      <p:sp>
        <p:nvSpPr>
          <p:cNvPr id="12" name="Title 11"/>
          <p:cNvSpPr>
            <a:spLocks noGrp="1"/>
          </p:cNvSpPr>
          <p:nvPr>
            <p:ph type="title"/>
          </p:nvPr>
        </p:nvSpPr>
        <p:spPr>
          <a:xfrm>
            <a:off x="2133600" y="76714"/>
            <a:ext cx="6553200" cy="562167"/>
          </a:xfrm>
        </p:spPr>
        <p:txBody>
          <a:bodyPr>
            <a:noAutofit/>
          </a:bodyPr>
          <a:lstStyle/>
          <a:p>
            <a:r>
              <a:rPr lang="en-US" sz="2400" b="1" dirty="0"/>
              <a:t>ASA Sponsored Legislation Introduced 7/1/22</a:t>
            </a:r>
          </a:p>
        </p:txBody>
      </p:sp>
      <p:sp>
        <p:nvSpPr>
          <p:cNvPr id="13" name="Content Placeholder 12"/>
          <p:cNvSpPr>
            <a:spLocks noGrp="1"/>
          </p:cNvSpPr>
          <p:nvPr>
            <p:ph idx="1"/>
          </p:nvPr>
        </p:nvSpPr>
        <p:spPr>
          <a:xfrm>
            <a:off x="2057400" y="1066800"/>
            <a:ext cx="7086600" cy="4922521"/>
          </a:xfrm>
        </p:spPr>
        <p:txBody>
          <a:bodyPr>
            <a:normAutofit/>
          </a:bodyPr>
          <a:lstStyle/>
          <a:p>
            <a:endParaRPr lang="en-US" dirty="0"/>
          </a:p>
          <a:p>
            <a:pPr marL="0" indent="0">
              <a:buNone/>
            </a:pPr>
            <a:endParaRPr lang="en-US" dirty="0"/>
          </a:p>
        </p:txBody>
      </p:sp>
      <p:grpSp>
        <p:nvGrpSpPr>
          <p:cNvPr id="8" name="Group 14">
            <a:extLst>
              <a:ext uri="{FF2B5EF4-FFF2-40B4-BE49-F238E27FC236}">
                <a16:creationId xmlns="" xmlns:a16="http://schemas.microsoft.com/office/drawing/2014/main" id="{31CACB58-0C26-40A4-9E7D-E5F4BED064C4}"/>
              </a:ext>
            </a:extLst>
          </p:cNvPr>
          <p:cNvGrpSpPr/>
          <p:nvPr/>
        </p:nvGrpSpPr>
        <p:grpSpPr>
          <a:xfrm>
            <a:off x="-1752600" y="1066800"/>
            <a:ext cx="4125349" cy="3649099"/>
            <a:chOff x="0" y="0"/>
            <a:chExt cx="11000929" cy="9730929"/>
          </a:xfrm>
          <a:solidFill>
            <a:schemeClr val="accent1">
              <a:lumMod val="40000"/>
              <a:lumOff val="60000"/>
            </a:schemeClr>
          </a:solidFill>
        </p:grpSpPr>
        <p:grpSp>
          <p:nvGrpSpPr>
            <p:cNvPr id="10" name="Group 15">
              <a:extLst>
                <a:ext uri="{FF2B5EF4-FFF2-40B4-BE49-F238E27FC236}">
                  <a16:creationId xmlns="" xmlns:a16="http://schemas.microsoft.com/office/drawing/2014/main" id="{DE439FE1-1158-41E4-AF3B-0AAC4989B867}"/>
                </a:ext>
              </a:extLst>
            </p:cNvPr>
            <p:cNvGrpSpPr/>
            <p:nvPr/>
          </p:nvGrpSpPr>
          <p:grpSpPr>
            <a:xfrm rot="-2700000">
              <a:off x="2695062" y="1425062"/>
              <a:ext cx="6880806" cy="6880806"/>
              <a:chOff x="0" y="0"/>
              <a:chExt cx="1913890" cy="1913890"/>
            </a:xfrm>
            <a:grpFill/>
          </p:grpSpPr>
          <p:sp>
            <p:nvSpPr>
              <p:cNvPr id="16" name="Freeform 16">
                <a:extLst>
                  <a:ext uri="{FF2B5EF4-FFF2-40B4-BE49-F238E27FC236}">
                    <a16:creationId xmlns="" xmlns:a16="http://schemas.microsoft.com/office/drawing/2014/main" id="{618777FA-2A35-436C-9577-22CA5948B30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14" name="Group 13">
              <a:extLst>
                <a:ext uri="{FF2B5EF4-FFF2-40B4-BE49-F238E27FC236}">
                  <a16:creationId xmlns="" xmlns:a16="http://schemas.microsoft.com/office/drawing/2014/main" id="{4937714F-A59D-43B3-9843-103E28635010}"/>
                </a:ext>
              </a:extLst>
            </p:cNvPr>
            <p:cNvGrpSpPr>
              <a:grpSpLocks noChangeAspect="1"/>
            </p:cNvGrpSpPr>
            <p:nvPr/>
          </p:nvGrpSpPr>
          <p:grpSpPr>
            <a:xfrm rot="-2700000">
              <a:off x="1425062" y="1425062"/>
              <a:ext cx="6880806" cy="6880806"/>
              <a:chOff x="0" y="0"/>
              <a:chExt cx="2653030" cy="2653030"/>
            </a:xfrm>
            <a:grpFill/>
          </p:grpSpPr>
          <p:sp>
            <p:nvSpPr>
              <p:cNvPr id="15" name="Freeform 14">
                <a:extLst>
                  <a:ext uri="{FF2B5EF4-FFF2-40B4-BE49-F238E27FC236}">
                    <a16:creationId xmlns="" xmlns:a16="http://schemas.microsoft.com/office/drawing/2014/main" id="{E9F94B65-CA35-4860-9ACA-BBB9C71DE37F}"/>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grpFill/>
            </p:spPr>
          </p:sp>
        </p:grpSp>
      </p:grpSp>
      <p:pic>
        <p:nvPicPr>
          <p:cNvPr id="17" name="Picture 16"/>
          <p:cNvPicPr>
            <a:picLocks noChangeAspect="1"/>
          </p:cNvPicPr>
          <p:nvPr/>
        </p:nvPicPr>
        <p:blipFill>
          <a:blip r:embed="rId3"/>
          <a:stretch>
            <a:fillRect/>
          </a:stretch>
        </p:blipFill>
        <p:spPr>
          <a:xfrm>
            <a:off x="2715650" y="638881"/>
            <a:ext cx="5742549" cy="5076119"/>
          </a:xfrm>
          <a:prstGeom prst="rect">
            <a:avLst/>
          </a:prstGeom>
        </p:spPr>
      </p:pic>
      <p:sp>
        <p:nvSpPr>
          <p:cNvPr id="3" name="Slide Number Placeholder 2"/>
          <p:cNvSpPr>
            <a:spLocks noGrp="1"/>
          </p:cNvSpPr>
          <p:nvPr>
            <p:ph type="sldNum" sz="quarter" idx="12"/>
          </p:nvPr>
        </p:nvSpPr>
        <p:spPr/>
        <p:txBody>
          <a:bodyPr/>
          <a:lstStyle/>
          <a:p>
            <a:fld id="{A016C445-BE9E-4D8C-8629-E4531DACDD91}" type="slidenum">
              <a:rPr lang="en-US" smtClean="0"/>
              <a:t>9</a:t>
            </a:fld>
            <a:endParaRPr lang="en-US"/>
          </a:p>
        </p:txBody>
      </p:sp>
    </p:spTree>
    <p:extLst>
      <p:ext uri="{BB962C8B-B14F-4D97-AF65-F5344CB8AC3E}">
        <p14:creationId xmlns:p14="http://schemas.microsoft.com/office/powerpoint/2010/main" val="4228780827"/>
      </p:ext>
    </p:extLst>
  </p:cSld>
  <p:clrMapOvr>
    <a:masterClrMapping/>
  </p:clrMapOvr>
  <mc:AlternateContent xmlns:mc="http://schemas.openxmlformats.org/markup-compatibility/2006" xmlns:p14="http://schemas.microsoft.com/office/powerpoint/2010/main">
    <mc:Choice Requires="p14">
      <p:transition spd="slow" p14:dur="6000" advTm="6000"/>
    </mc:Choice>
    <mc:Fallback xmlns="">
      <p:transition spd="slow" advTm="6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3793</TotalTime>
  <Words>1560</Words>
  <Application>Microsoft Office PowerPoint</Application>
  <PresentationFormat>On-screen Show (4:3)</PresentationFormat>
  <Paragraphs>297</Paragraphs>
  <Slides>39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Franklin Gothic Heavy</vt:lpstr>
      <vt:lpstr>Georgia Pro Black</vt:lpstr>
      <vt:lpstr>Glacial Indifference</vt:lpstr>
      <vt:lpstr>Grotesque</vt:lpstr>
      <vt:lpstr>Montserrat Semi-Bold</vt:lpstr>
      <vt:lpstr>Times New Roman</vt:lpstr>
      <vt:lpstr>Office Theme</vt:lpstr>
      <vt:lpstr>PowerPoint Presentation</vt:lpstr>
      <vt:lpstr>PowerPoint Presentation</vt:lpstr>
      <vt:lpstr>PowerPoint Presentation</vt:lpstr>
      <vt:lpstr>PowerPoint Presentation</vt:lpstr>
      <vt:lpstr>ASA Opposes this Suspension </vt:lpstr>
      <vt:lpstr>RECENT SCOTUS RULINGS </vt:lpstr>
      <vt:lpstr>PowerPoint Presentation</vt:lpstr>
      <vt:lpstr>Bureau of Labor Statistics: Construction </vt:lpstr>
      <vt:lpstr>ASA Sponsored Legislation Introduced 7/1/22</vt:lpstr>
      <vt:lpstr>ASA Sponsored Legislation Introduced 7/1/22</vt:lpstr>
      <vt:lpstr>PowerPoint Presentation</vt:lpstr>
      <vt:lpstr>PowerPoint Presentation</vt:lpstr>
      <vt:lpstr>PowerPoint Presentation</vt:lpstr>
      <vt:lpstr>PowerPoint Presentation</vt:lpstr>
      <vt:lpstr> </vt:lpstr>
      <vt:lpstr> </vt:lpstr>
      <vt:lpstr>117th Congress </vt:lpstr>
      <vt:lpstr>117th Congress </vt:lpstr>
      <vt:lpstr> 117th Congress </vt:lpstr>
      <vt:lpstr>Population Shift Helps South and Southwest </vt:lpstr>
      <vt:lpstr>PowerPoint Presentation</vt:lpstr>
      <vt:lpstr>2021 Legislative Priorities</vt:lpstr>
      <vt:lpstr>2022 Legislative Priorities</vt:lpstr>
      <vt:lpstr>PowerPoint Presentation</vt:lpstr>
      <vt:lpstr>PowerPoint Presentation</vt:lpstr>
      <vt:lpstr>PowerPoint Presentation</vt:lpstr>
      <vt:lpstr>PowerPoint Presentation</vt:lpstr>
      <vt:lpstr>PowerPoint Presentation</vt:lpstr>
      <vt:lpstr>Regulatory Update </vt:lpstr>
      <vt:lpstr>PowerPoint Presentation</vt:lpstr>
      <vt:lpstr>State Chapter Engagement </vt:lpstr>
      <vt:lpstr>State Chapter Engagement Voter Voice: Three Campaigns (OK, CO, DC Metro) =  109 ASA Participants sent 1,189 messages </vt:lpstr>
      <vt:lpstr>State Chapter Engagement </vt:lpstr>
      <vt:lpstr>PowerPoint Presentation</vt:lpstr>
      <vt:lpstr>Attorney’s Council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Ramsey</dc:creator>
  <cp:lastModifiedBy>Michael Oscar</cp:lastModifiedBy>
  <cp:revision>237</cp:revision>
  <cp:lastPrinted>2019-05-08T22:30:06Z</cp:lastPrinted>
  <dcterms:created xsi:type="dcterms:W3CDTF">2015-02-18T12:57:10Z</dcterms:created>
  <dcterms:modified xsi:type="dcterms:W3CDTF">2022-07-20T14:26:51Z</dcterms:modified>
</cp:coreProperties>
</file>